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0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5124113" cy="30248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526" userDrawn="1">
          <p15:clr>
            <a:srgbClr val="A4A3A4"/>
          </p15:clr>
        </p15:guide>
        <p15:guide id="2" pos="4763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enni Puspita" initials="YP" lastIdx="1" clrIdx="0">
    <p:extLst>
      <p:ext uri="{19B8F6BF-5375-455C-9EA6-DF929625EA0E}">
        <p15:presenceInfo xmlns="" xmlns:p15="http://schemas.microsoft.com/office/powerpoint/2012/main" userId="Yenni Pusp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C3DE"/>
    <a:srgbClr val="A0D0EE"/>
    <a:srgbClr val="BED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034" autoAdjust="0"/>
    <p:restoredTop sz="95501" autoAdjust="0"/>
  </p:normalViewPr>
  <p:slideViewPr>
    <p:cSldViewPr snapToGrid="0">
      <p:cViewPr>
        <p:scale>
          <a:sx n="50" d="100"/>
          <a:sy n="50" d="100"/>
        </p:scale>
        <p:origin x="-1650" y="132"/>
      </p:cViewPr>
      <p:guideLst>
        <p:guide orient="horz" pos="9526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formula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Sheet2!$A$2:$A$7</c:f>
              <c:strCache>
                <c:ptCount val="6"/>
                <c:pt idx="0">
                  <c:v>ke-0</c:v>
                </c:pt>
                <c:pt idx="1">
                  <c:v>ke-1</c:v>
                </c:pt>
                <c:pt idx="2">
                  <c:v>ke-7</c:v>
                </c:pt>
                <c:pt idx="3">
                  <c:v>ke-14</c:v>
                </c:pt>
                <c:pt idx="4">
                  <c:v>ke-21</c:v>
                </c:pt>
                <c:pt idx="5">
                  <c:v>ke-28</c:v>
                </c:pt>
              </c:strCache>
            </c:strRef>
          </c:cat>
          <c:val>
            <c:numRef>
              <c:f>Sheet2!$B$2:$B$7</c:f>
              <c:numCache>
                <c:formatCode>General</c:formatCode>
                <c:ptCount val="6"/>
                <c:pt idx="0">
                  <c:v>1102</c:v>
                </c:pt>
                <c:pt idx="1">
                  <c:v>1022</c:v>
                </c:pt>
                <c:pt idx="2">
                  <c:v>978</c:v>
                </c:pt>
                <c:pt idx="3">
                  <c:v>964</c:v>
                </c:pt>
                <c:pt idx="4">
                  <c:v>851</c:v>
                </c:pt>
                <c:pt idx="5">
                  <c:v>712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DD-48CC-B349-9B91CB90FA18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formula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Sheet2!$A$2:$A$7</c:f>
              <c:strCache>
                <c:ptCount val="6"/>
                <c:pt idx="0">
                  <c:v>ke-0</c:v>
                </c:pt>
                <c:pt idx="1">
                  <c:v>ke-1</c:v>
                </c:pt>
                <c:pt idx="2">
                  <c:v>ke-7</c:v>
                </c:pt>
                <c:pt idx="3">
                  <c:v>ke-14</c:v>
                </c:pt>
                <c:pt idx="4">
                  <c:v>ke-21</c:v>
                </c:pt>
                <c:pt idx="5">
                  <c:v>ke-28</c:v>
                </c:pt>
              </c:strCache>
            </c:strRef>
          </c:cat>
          <c:val>
            <c:numRef>
              <c:f>Sheet2!$C$2:$C$7</c:f>
              <c:numCache>
                <c:formatCode>General</c:formatCode>
                <c:ptCount val="6"/>
                <c:pt idx="0">
                  <c:v>2110</c:v>
                </c:pt>
                <c:pt idx="1">
                  <c:v>1854</c:v>
                </c:pt>
                <c:pt idx="2">
                  <c:v>1722</c:v>
                </c:pt>
                <c:pt idx="3">
                  <c:v>1612</c:v>
                </c:pt>
                <c:pt idx="4">
                  <c:v>1534</c:v>
                </c:pt>
                <c:pt idx="5">
                  <c:v>1421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CDD-48CC-B349-9B91CB90FA18}"/>
            </c:ext>
          </c:extLst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formula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Sheet2!$A$2:$A$7</c:f>
              <c:strCache>
                <c:ptCount val="6"/>
                <c:pt idx="0">
                  <c:v>ke-0</c:v>
                </c:pt>
                <c:pt idx="1">
                  <c:v>ke-1</c:v>
                </c:pt>
                <c:pt idx="2">
                  <c:v>ke-7</c:v>
                </c:pt>
                <c:pt idx="3">
                  <c:v>ke-14</c:v>
                </c:pt>
                <c:pt idx="4">
                  <c:v>ke-21</c:v>
                </c:pt>
                <c:pt idx="5">
                  <c:v>ke-28</c:v>
                </c:pt>
              </c:strCache>
            </c:strRef>
          </c:cat>
          <c:val>
            <c:numRef>
              <c:f>Sheet2!$D$2:$D$7</c:f>
              <c:numCache>
                <c:formatCode>General</c:formatCode>
                <c:ptCount val="6"/>
                <c:pt idx="0">
                  <c:v>5420</c:v>
                </c:pt>
                <c:pt idx="1">
                  <c:v>4820</c:v>
                </c:pt>
                <c:pt idx="2">
                  <c:v>4190</c:v>
                </c:pt>
                <c:pt idx="3">
                  <c:v>3651</c:v>
                </c:pt>
                <c:pt idx="4">
                  <c:v>3211</c:v>
                </c:pt>
                <c:pt idx="5">
                  <c:v>2890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CDD-48CC-B349-9B91CB90FA1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2987136"/>
        <c:axId val="132986752"/>
      </c:barChart>
      <c:catAx>
        <c:axId val="1329871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D">
                    <a:solidFill>
                      <a:schemeClr val="tx1"/>
                    </a:solidFill>
                  </a:rPr>
                  <a:t>HARI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986752"/>
        <c:crosses val="autoZero"/>
        <c:auto val="1"/>
        <c:lblAlgn val="ctr"/>
        <c:lblOffset val="100"/>
        <c:noMultiLvlLbl val="0"/>
      </c:catAx>
      <c:valAx>
        <c:axId val="13298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D">
                    <a:solidFill>
                      <a:schemeClr val="tx1"/>
                    </a:solidFill>
                  </a:rPr>
                  <a:t>CPS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987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formula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Sheet3!$A$2:$A$7</c:f>
              <c:strCache>
                <c:ptCount val="6"/>
                <c:pt idx="0">
                  <c:v>ke-0</c:v>
                </c:pt>
                <c:pt idx="1">
                  <c:v>ke-1</c:v>
                </c:pt>
                <c:pt idx="2">
                  <c:v>ke-7</c:v>
                </c:pt>
                <c:pt idx="3">
                  <c:v>ke-14</c:v>
                </c:pt>
                <c:pt idx="4">
                  <c:v>ke-21</c:v>
                </c:pt>
                <c:pt idx="5">
                  <c:v>ke-28</c:v>
                </c:pt>
              </c:strCache>
            </c:strRef>
          </c:cat>
          <c:val>
            <c:numRef>
              <c:f>Sheet3!$B$2:$B$7</c:f>
              <c:numCache>
                <c:formatCode>General</c:formatCode>
                <c:ptCount val="6"/>
                <c:pt idx="0">
                  <c:v>1.4</c:v>
                </c:pt>
                <c:pt idx="1">
                  <c:v>1.29</c:v>
                </c:pt>
                <c:pt idx="2">
                  <c:v>1.32</c:v>
                </c:pt>
                <c:pt idx="3">
                  <c:v>1.2</c:v>
                </c:pt>
                <c:pt idx="4">
                  <c:v>1.1100000000000001</c:v>
                </c:pt>
                <c:pt idx="5">
                  <c:v>1.03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BF-45B7-B509-78E521514B75}"/>
            </c:ext>
          </c:extLst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formula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Sheet3!$A$2:$A$7</c:f>
              <c:strCache>
                <c:ptCount val="6"/>
                <c:pt idx="0">
                  <c:v>ke-0</c:v>
                </c:pt>
                <c:pt idx="1">
                  <c:v>ke-1</c:v>
                </c:pt>
                <c:pt idx="2">
                  <c:v>ke-7</c:v>
                </c:pt>
                <c:pt idx="3">
                  <c:v>ke-14</c:v>
                </c:pt>
                <c:pt idx="4">
                  <c:v>ke-21</c:v>
                </c:pt>
                <c:pt idx="5">
                  <c:v>ke-28</c:v>
                </c:pt>
              </c:strCache>
            </c:strRef>
          </c:cat>
          <c:val>
            <c:numRef>
              <c:f>Sheet3!$C$2:$C$7</c:f>
              <c:numCache>
                <c:formatCode>General</c:formatCode>
                <c:ptCount val="6"/>
                <c:pt idx="0">
                  <c:v>1.5</c:v>
                </c:pt>
                <c:pt idx="1">
                  <c:v>1.47</c:v>
                </c:pt>
                <c:pt idx="2">
                  <c:v>1.33</c:v>
                </c:pt>
                <c:pt idx="3">
                  <c:v>1.35</c:v>
                </c:pt>
                <c:pt idx="4">
                  <c:v>1.23</c:v>
                </c:pt>
                <c:pt idx="5">
                  <c:v>1.1000000000000001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9BF-45B7-B509-78E521514B75}"/>
            </c:ext>
          </c:extLst>
        </c:ser>
        <c:ser>
          <c:idx val="2"/>
          <c:order val="2"/>
          <c:tx>
            <c:strRef>
              <c:f>Sheet3!$D$1</c:f>
              <c:strCache>
                <c:ptCount val="1"/>
                <c:pt idx="0">
                  <c:v>formula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Sheet3!$A$2:$A$7</c:f>
              <c:strCache>
                <c:ptCount val="6"/>
                <c:pt idx="0">
                  <c:v>ke-0</c:v>
                </c:pt>
                <c:pt idx="1">
                  <c:v>ke-1</c:v>
                </c:pt>
                <c:pt idx="2">
                  <c:v>ke-7</c:v>
                </c:pt>
                <c:pt idx="3">
                  <c:v>ke-14</c:v>
                </c:pt>
                <c:pt idx="4">
                  <c:v>ke-21</c:v>
                </c:pt>
                <c:pt idx="5">
                  <c:v>ke-28</c:v>
                </c:pt>
              </c:strCache>
            </c:strRef>
          </c:cat>
          <c:val>
            <c:numRef>
              <c:f>Sheet3!$D$2:$D$7</c:f>
              <c:numCache>
                <c:formatCode>General</c:formatCode>
                <c:ptCount val="6"/>
                <c:pt idx="0">
                  <c:v>1.67</c:v>
                </c:pt>
                <c:pt idx="1">
                  <c:v>1.54</c:v>
                </c:pt>
                <c:pt idx="2">
                  <c:v>1.42</c:v>
                </c:pt>
                <c:pt idx="3">
                  <c:v>1.25</c:v>
                </c:pt>
                <c:pt idx="4">
                  <c:v>1.33</c:v>
                </c:pt>
                <c:pt idx="5">
                  <c:v>1.27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9BF-45B7-B509-78E521514B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2763648"/>
        <c:axId val="132765568"/>
      </c:barChart>
      <c:catAx>
        <c:axId val="1327636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D">
                    <a:solidFill>
                      <a:schemeClr val="tx1"/>
                    </a:solidFill>
                  </a:rPr>
                  <a:t>HARI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765568"/>
        <c:crosses val="autoZero"/>
        <c:auto val="1"/>
        <c:lblAlgn val="ctr"/>
        <c:lblOffset val="100"/>
        <c:noMultiLvlLbl val="0"/>
      </c:catAx>
      <c:valAx>
        <c:axId val="132765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D">
                    <a:solidFill>
                      <a:schemeClr val="tx1"/>
                    </a:solidFill>
                  </a:rPr>
                  <a:t>SEKON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763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Sheet4!$B$1</c:f>
              <c:strCache>
                <c:ptCount val="1"/>
                <c:pt idx="0">
                  <c:v>formula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Sheet4!$A$2:$A$7</c:f>
              <c:strCache>
                <c:ptCount val="6"/>
                <c:pt idx="0">
                  <c:v>ke-0</c:v>
                </c:pt>
                <c:pt idx="1">
                  <c:v>ke-1</c:v>
                </c:pt>
                <c:pt idx="2">
                  <c:v>ke-7</c:v>
                </c:pt>
                <c:pt idx="3">
                  <c:v>ke-14</c:v>
                </c:pt>
                <c:pt idx="4">
                  <c:v>ke-21</c:v>
                </c:pt>
                <c:pt idx="5">
                  <c:v>ke-28</c:v>
                </c:pt>
              </c:strCache>
            </c:strRef>
          </c:cat>
          <c:val>
            <c:numRef>
              <c:f>Sheet4!$B$2:$B$7</c:f>
              <c:numCache>
                <c:formatCode>General</c:formatCode>
                <c:ptCount val="6"/>
                <c:pt idx="0">
                  <c:v>7.83</c:v>
                </c:pt>
                <c:pt idx="1">
                  <c:v>7.83</c:v>
                </c:pt>
                <c:pt idx="2">
                  <c:v>8.6300000000000008</c:v>
                </c:pt>
                <c:pt idx="3">
                  <c:v>9.73</c:v>
                </c:pt>
                <c:pt idx="4">
                  <c:v>13.7</c:v>
                </c:pt>
                <c:pt idx="5">
                  <c:v>16.059999999999999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2E-4A4B-B235-46633452CDE6}"/>
            </c:ext>
          </c:extLst>
        </c:ser>
        <c:ser>
          <c:idx val="1"/>
          <c:order val="1"/>
          <c:tx>
            <c:strRef>
              <c:f>Sheet4!$C$1</c:f>
              <c:strCache>
                <c:ptCount val="1"/>
                <c:pt idx="0">
                  <c:v>formula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Sheet4!$A$2:$A$7</c:f>
              <c:strCache>
                <c:ptCount val="6"/>
                <c:pt idx="0">
                  <c:v>ke-0</c:v>
                </c:pt>
                <c:pt idx="1">
                  <c:v>ke-1</c:v>
                </c:pt>
                <c:pt idx="2">
                  <c:v>ke-7</c:v>
                </c:pt>
                <c:pt idx="3">
                  <c:v>ke-14</c:v>
                </c:pt>
                <c:pt idx="4">
                  <c:v>ke-21</c:v>
                </c:pt>
                <c:pt idx="5">
                  <c:v>ke-28</c:v>
                </c:pt>
              </c:strCache>
            </c:strRef>
          </c:cat>
          <c:val>
            <c:numRef>
              <c:f>Sheet4!$C$2:$C$7</c:f>
              <c:numCache>
                <c:formatCode>General</c:formatCode>
                <c:ptCount val="6"/>
                <c:pt idx="0">
                  <c:v>6.94</c:v>
                </c:pt>
                <c:pt idx="1">
                  <c:v>6.94</c:v>
                </c:pt>
                <c:pt idx="2">
                  <c:v>7.76</c:v>
                </c:pt>
                <c:pt idx="3">
                  <c:v>9.07</c:v>
                </c:pt>
                <c:pt idx="4">
                  <c:v>10.01</c:v>
                </c:pt>
                <c:pt idx="5">
                  <c:v>12.71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72E-4A4B-B235-46633452CDE6}"/>
            </c:ext>
          </c:extLst>
        </c:ser>
        <c:ser>
          <c:idx val="2"/>
          <c:order val="2"/>
          <c:tx>
            <c:strRef>
              <c:f>Sheet4!$D$1</c:f>
              <c:strCache>
                <c:ptCount val="1"/>
                <c:pt idx="0">
                  <c:v>formula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Sheet4!$A$2:$A$7</c:f>
              <c:strCache>
                <c:ptCount val="6"/>
                <c:pt idx="0">
                  <c:v>ke-0</c:v>
                </c:pt>
                <c:pt idx="1">
                  <c:v>ke-1</c:v>
                </c:pt>
                <c:pt idx="2">
                  <c:v>ke-7</c:v>
                </c:pt>
                <c:pt idx="3">
                  <c:v>ke-14</c:v>
                </c:pt>
                <c:pt idx="4">
                  <c:v>ke-21</c:v>
                </c:pt>
                <c:pt idx="5">
                  <c:v>ke-28</c:v>
                </c:pt>
              </c:strCache>
            </c:strRef>
          </c:cat>
          <c:val>
            <c:numRef>
              <c:f>Sheet4!$D$2:$D$7</c:f>
              <c:numCache>
                <c:formatCode>General</c:formatCode>
                <c:ptCount val="6"/>
                <c:pt idx="0">
                  <c:v>5.55</c:v>
                </c:pt>
                <c:pt idx="1">
                  <c:v>5.55</c:v>
                </c:pt>
                <c:pt idx="2">
                  <c:v>7.62</c:v>
                </c:pt>
                <c:pt idx="3">
                  <c:v>8.59</c:v>
                </c:pt>
                <c:pt idx="4">
                  <c:v>9.32</c:v>
                </c:pt>
                <c:pt idx="5">
                  <c:v>10.95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72E-4A4B-B235-46633452CDE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2913408"/>
        <c:axId val="132923776"/>
      </c:barChart>
      <c:catAx>
        <c:axId val="1329134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D">
                    <a:solidFill>
                      <a:schemeClr val="tx1"/>
                    </a:solidFill>
                  </a:rPr>
                  <a:t>HARI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923776"/>
        <c:crosses val="autoZero"/>
        <c:auto val="1"/>
        <c:lblAlgn val="ctr"/>
        <c:lblOffset val="100"/>
        <c:noMultiLvlLbl val="0"/>
      </c:catAx>
      <c:valAx>
        <c:axId val="132923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D">
                    <a:solidFill>
                      <a:schemeClr val="tx1"/>
                    </a:solidFill>
                  </a:rPr>
                  <a:t> CM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913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94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57475" y="1143000"/>
            <a:ext cx="1543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20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434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17170" algn="l" defTabSz="43434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34340" algn="l" defTabSz="43434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52145" algn="l" defTabSz="43434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869315" algn="l" defTabSz="43434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086485" algn="l" defTabSz="43434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03655" algn="l" defTabSz="43434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521460" algn="l" defTabSz="43434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738630" algn="l" defTabSz="43434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4309" y="4950348"/>
            <a:ext cx="12855496" cy="10530864"/>
          </a:xfrm>
        </p:spPr>
        <p:txBody>
          <a:bodyPr anchor="b"/>
          <a:lstStyle>
            <a:lvl1pPr algn="ctr">
              <a:defRPr sz="99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0514" y="15887322"/>
            <a:ext cx="11343085" cy="7302984"/>
          </a:xfrm>
        </p:spPr>
        <p:txBody>
          <a:bodyPr/>
          <a:lstStyle>
            <a:lvl1pPr marL="0" indent="0" algn="ctr">
              <a:buNone/>
              <a:defRPr sz="3970"/>
            </a:lvl1pPr>
            <a:lvl2pPr marL="756209" indent="0" algn="ctr">
              <a:buNone/>
              <a:defRPr sz="3308"/>
            </a:lvl2pPr>
            <a:lvl3pPr marL="1512418" indent="0" algn="ctr">
              <a:buNone/>
              <a:defRPr sz="2977"/>
            </a:lvl3pPr>
            <a:lvl4pPr marL="2268626" indent="0" algn="ctr">
              <a:buNone/>
              <a:defRPr sz="2646"/>
            </a:lvl4pPr>
            <a:lvl5pPr marL="3024835" indent="0" algn="ctr">
              <a:buNone/>
              <a:defRPr sz="2646"/>
            </a:lvl5pPr>
            <a:lvl6pPr marL="3781044" indent="0" algn="ctr">
              <a:buNone/>
              <a:defRPr sz="2646"/>
            </a:lvl6pPr>
            <a:lvl7pPr marL="4537253" indent="0" algn="ctr">
              <a:buNone/>
              <a:defRPr sz="2646"/>
            </a:lvl7pPr>
            <a:lvl8pPr marL="5293462" indent="0" algn="ctr">
              <a:buNone/>
              <a:defRPr sz="2646"/>
            </a:lvl8pPr>
            <a:lvl9pPr marL="6049670" indent="0" algn="ctr">
              <a:buNone/>
              <a:defRPr sz="264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86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23194" y="1610438"/>
            <a:ext cx="3261137" cy="256339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784" y="1610438"/>
            <a:ext cx="9594359" cy="256339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29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5601" y="910247"/>
            <a:ext cx="10712913" cy="231057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2205601" y="3297514"/>
            <a:ext cx="10712913" cy="76359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556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556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556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1556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1556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1556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1556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1556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1556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93857" y="5377463"/>
            <a:ext cx="4411200" cy="1120305"/>
          </a:xfrm>
          <a:prstGeom prst="round1Rect">
            <a:avLst/>
          </a:prstGeom>
          <a:solidFill>
            <a:schemeClr val="accent2"/>
          </a:solidFill>
        </p:spPr>
        <p:txBody>
          <a:bodyPr lIns="173846" anchor="ctr">
            <a:noAutofit/>
          </a:bodyPr>
          <a:lstStyle>
            <a:lvl1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9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393857" y="6497768"/>
            <a:ext cx="4411200" cy="6301713"/>
          </a:xfrm>
        </p:spPr>
        <p:txBody>
          <a:bodyPr lIns="173846" tIns="86923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393857" y="13813357"/>
            <a:ext cx="4411200" cy="1120305"/>
          </a:xfrm>
          <a:prstGeom prst="round1Rect">
            <a:avLst/>
          </a:prstGeom>
          <a:solidFill>
            <a:schemeClr val="accent3"/>
          </a:solidFill>
        </p:spPr>
        <p:txBody>
          <a:bodyPr lIns="173846" anchor="ctr">
            <a:noAutofit/>
          </a:bodyPr>
          <a:lstStyle>
            <a:lvl1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393857" y="14933662"/>
            <a:ext cx="4411200" cy="8350979"/>
          </a:xfrm>
        </p:spPr>
        <p:txBody>
          <a:bodyPr lIns="173846" tIns="86923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393857" y="23736455"/>
            <a:ext cx="4411200" cy="1120305"/>
          </a:xfrm>
          <a:prstGeom prst="round1Rect">
            <a:avLst/>
          </a:prstGeom>
          <a:solidFill>
            <a:schemeClr val="accent4"/>
          </a:solidFill>
        </p:spPr>
        <p:txBody>
          <a:bodyPr lIns="173846" anchor="ctr">
            <a:noAutofit/>
          </a:bodyPr>
          <a:lstStyle>
            <a:lvl1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393857" y="24862362"/>
            <a:ext cx="4411200" cy="4201142"/>
          </a:xfrm>
        </p:spPr>
        <p:txBody>
          <a:bodyPr lIns="173846" tIns="86923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5356457" y="5377463"/>
            <a:ext cx="4411200" cy="1120305"/>
          </a:xfrm>
          <a:prstGeom prst="round1Rect">
            <a:avLst/>
          </a:prstGeom>
          <a:solidFill>
            <a:schemeClr val="accent5"/>
          </a:solidFill>
        </p:spPr>
        <p:txBody>
          <a:bodyPr lIns="173846" anchor="ctr">
            <a:noAutofit/>
          </a:bodyPr>
          <a:lstStyle>
            <a:lvl1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5356457" y="6497768"/>
            <a:ext cx="4411200" cy="4201142"/>
          </a:xfrm>
        </p:spPr>
        <p:txBody>
          <a:bodyPr lIns="173846" tIns="86923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5356457" y="10978986"/>
            <a:ext cx="4411200" cy="5671543"/>
          </a:xfrm>
        </p:spPr>
        <p:txBody>
          <a:bodyPr lIns="173846" tIns="86923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3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5356457" y="21565864"/>
            <a:ext cx="4411200" cy="1610438"/>
          </a:xfrm>
        </p:spPr>
        <p:txBody>
          <a:bodyPr tIns="86923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5356457" y="23736455"/>
            <a:ext cx="4411200" cy="1120305"/>
          </a:xfrm>
          <a:prstGeom prst="round1Rect">
            <a:avLst/>
          </a:prstGeom>
          <a:solidFill>
            <a:schemeClr val="accent6"/>
          </a:solidFill>
        </p:spPr>
        <p:txBody>
          <a:bodyPr lIns="173846" anchor="ctr">
            <a:noAutofit/>
          </a:bodyPr>
          <a:lstStyle>
            <a:lvl1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5356457" y="24862362"/>
            <a:ext cx="4411200" cy="4201142"/>
          </a:xfrm>
        </p:spPr>
        <p:txBody>
          <a:bodyPr lIns="173846" tIns="86923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10303302" y="5377463"/>
            <a:ext cx="4411200" cy="1120305"/>
          </a:xfrm>
          <a:prstGeom prst="round1Rect">
            <a:avLst/>
          </a:prstGeom>
          <a:solidFill>
            <a:schemeClr val="accent6"/>
          </a:solidFill>
        </p:spPr>
        <p:txBody>
          <a:bodyPr lIns="173846" anchor="ctr">
            <a:noAutofit/>
          </a:bodyPr>
          <a:lstStyle>
            <a:lvl1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10303302" y="6497768"/>
            <a:ext cx="4411200" cy="6721828"/>
          </a:xfrm>
        </p:spPr>
        <p:txBody>
          <a:bodyPr lIns="173846" tIns="86923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10303302" y="14552757"/>
            <a:ext cx="4411200" cy="6721828"/>
          </a:xfrm>
        </p:spPr>
        <p:txBody>
          <a:bodyPr lIns="173846" tIns="86923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10303302" y="23736455"/>
            <a:ext cx="4411200" cy="1120305"/>
          </a:xfrm>
          <a:prstGeom prst="round1Rect">
            <a:avLst/>
          </a:prstGeom>
          <a:solidFill>
            <a:schemeClr val="accent1"/>
          </a:solidFill>
        </p:spPr>
        <p:txBody>
          <a:bodyPr lIns="173846" anchor="ctr">
            <a:noAutofit/>
          </a:bodyPr>
          <a:lstStyle>
            <a:lvl1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410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10303302" y="24862362"/>
            <a:ext cx="4411200" cy="4201142"/>
          </a:xfrm>
        </p:spPr>
        <p:txBody>
          <a:bodyPr lIns="173846" tIns="86923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</p:spTree>
    <p:extLst>
      <p:ext uri="{BB962C8B-B14F-4D97-AF65-F5344CB8AC3E}">
        <p14:creationId xmlns:p14="http://schemas.microsoft.com/office/powerpoint/2010/main" val="2386473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6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907" y="7541059"/>
            <a:ext cx="13044547" cy="12582419"/>
          </a:xfrm>
        </p:spPr>
        <p:txBody>
          <a:bodyPr anchor="b"/>
          <a:lstStyle>
            <a:lvl1pPr>
              <a:defRPr sz="99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907" y="20242513"/>
            <a:ext cx="13044547" cy="6616797"/>
          </a:xfrm>
        </p:spPr>
        <p:txBody>
          <a:bodyPr/>
          <a:lstStyle>
            <a:lvl1pPr marL="0" indent="0">
              <a:buNone/>
              <a:defRPr sz="3970">
                <a:solidFill>
                  <a:schemeClr val="tx1"/>
                </a:solidFill>
              </a:defRPr>
            </a:lvl1pPr>
            <a:lvl2pPr marL="756209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2pPr>
            <a:lvl3pPr marL="1512418" indent="0">
              <a:buNone/>
              <a:defRPr sz="2977">
                <a:solidFill>
                  <a:schemeClr val="tx1">
                    <a:tint val="75000"/>
                  </a:schemeClr>
                </a:solidFill>
              </a:defRPr>
            </a:lvl3pPr>
            <a:lvl4pPr marL="2268626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4pPr>
            <a:lvl5pPr marL="3024835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5pPr>
            <a:lvl6pPr marL="3781044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6pPr>
            <a:lvl7pPr marL="4537253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7pPr>
            <a:lvl8pPr marL="5293462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8pPr>
            <a:lvl9pPr marL="6049670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40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783" y="8052189"/>
            <a:ext cx="6427748" cy="191922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6582" y="8052189"/>
            <a:ext cx="6427748" cy="191922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173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753" y="1610445"/>
            <a:ext cx="13044547" cy="5846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754" y="7415018"/>
            <a:ext cx="6398208" cy="3633986"/>
          </a:xfrm>
        </p:spPr>
        <p:txBody>
          <a:bodyPr anchor="b"/>
          <a:lstStyle>
            <a:lvl1pPr marL="0" indent="0">
              <a:buNone/>
              <a:defRPr sz="3970" b="1"/>
            </a:lvl1pPr>
            <a:lvl2pPr marL="756209" indent="0">
              <a:buNone/>
              <a:defRPr sz="3308" b="1"/>
            </a:lvl2pPr>
            <a:lvl3pPr marL="1512418" indent="0">
              <a:buNone/>
              <a:defRPr sz="2977" b="1"/>
            </a:lvl3pPr>
            <a:lvl4pPr marL="2268626" indent="0">
              <a:buNone/>
              <a:defRPr sz="2646" b="1"/>
            </a:lvl4pPr>
            <a:lvl5pPr marL="3024835" indent="0">
              <a:buNone/>
              <a:defRPr sz="2646" b="1"/>
            </a:lvl5pPr>
            <a:lvl6pPr marL="3781044" indent="0">
              <a:buNone/>
              <a:defRPr sz="2646" b="1"/>
            </a:lvl6pPr>
            <a:lvl7pPr marL="4537253" indent="0">
              <a:buNone/>
              <a:defRPr sz="2646" b="1"/>
            </a:lvl7pPr>
            <a:lvl8pPr marL="5293462" indent="0">
              <a:buNone/>
              <a:defRPr sz="2646" b="1"/>
            </a:lvl8pPr>
            <a:lvl9pPr marL="6049670" indent="0">
              <a:buNone/>
              <a:defRPr sz="264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54" y="11049005"/>
            <a:ext cx="6398208" cy="162514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6583" y="7415018"/>
            <a:ext cx="6429718" cy="3633986"/>
          </a:xfrm>
        </p:spPr>
        <p:txBody>
          <a:bodyPr anchor="b"/>
          <a:lstStyle>
            <a:lvl1pPr marL="0" indent="0">
              <a:buNone/>
              <a:defRPr sz="3970" b="1"/>
            </a:lvl1pPr>
            <a:lvl2pPr marL="756209" indent="0">
              <a:buNone/>
              <a:defRPr sz="3308" b="1"/>
            </a:lvl2pPr>
            <a:lvl3pPr marL="1512418" indent="0">
              <a:buNone/>
              <a:defRPr sz="2977" b="1"/>
            </a:lvl3pPr>
            <a:lvl4pPr marL="2268626" indent="0">
              <a:buNone/>
              <a:defRPr sz="2646" b="1"/>
            </a:lvl4pPr>
            <a:lvl5pPr marL="3024835" indent="0">
              <a:buNone/>
              <a:defRPr sz="2646" b="1"/>
            </a:lvl5pPr>
            <a:lvl6pPr marL="3781044" indent="0">
              <a:buNone/>
              <a:defRPr sz="2646" b="1"/>
            </a:lvl6pPr>
            <a:lvl7pPr marL="4537253" indent="0">
              <a:buNone/>
              <a:defRPr sz="2646" b="1"/>
            </a:lvl7pPr>
            <a:lvl8pPr marL="5293462" indent="0">
              <a:buNone/>
              <a:defRPr sz="2646" b="1"/>
            </a:lvl8pPr>
            <a:lvl9pPr marL="6049670" indent="0">
              <a:buNone/>
              <a:defRPr sz="264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6583" y="11049005"/>
            <a:ext cx="6429718" cy="162514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6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9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0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753" y="2016548"/>
            <a:ext cx="4877920" cy="7057919"/>
          </a:xfrm>
        </p:spPr>
        <p:txBody>
          <a:bodyPr anchor="b"/>
          <a:lstStyle>
            <a:lvl1pPr>
              <a:defRPr sz="52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718" y="4355191"/>
            <a:ext cx="7656582" cy="21495845"/>
          </a:xfrm>
        </p:spPr>
        <p:txBody>
          <a:bodyPr/>
          <a:lstStyle>
            <a:lvl1pPr>
              <a:defRPr sz="5293"/>
            </a:lvl1pPr>
            <a:lvl2pPr>
              <a:defRPr sz="4631"/>
            </a:lvl2pPr>
            <a:lvl3pPr>
              <a:defRPr sz="3970"/>
            </a:lvl3pPr>
            <a:lvl4pPr>
              <a:defRPr sz="3308"/>
            </a:lvl4pPr>
            <a:lvl5pPr>
              <a:defRPr sz="3308"/>
            </a:lvl5pPr>
            <a:lvl6pPr>
              <a:defRPr sz="3308"/>
            </a:lvl6pPr>
            <a:lvl7pPr>
              <a:defRPr sz="3308"/>
            </a:lvl7pPr>
            <a:lvl8pPr>
              <a:defRPr sz="3308"/>
            </a:lvl8pPr>
            <a:lvl9pPr>
              <a:defRPr sz="33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753" y="9074467"/>
            <a:ext cx="4877920" cy="16811574"/>
          </a:xfrm>
        </p:spPr>
        <p:txBody>
          <a:bodyPr/>
          <a:lstStyle>
            <a:lvl1pPr marL="0" indent="0">
              <a:buNone/>
              <a:defRPr sz="2646"/>
            </a:lvl1pPr>
            <a:lvl2pPr marL="756209" indent="0">
              <a:buNone/>
              <a:defRPr sz="2316"/>
            </a:lvl2pPr>
            <a:lvl3pPr marL="1512418" indent="0">
              <a:buNone/>
              <a:defRPr sz="1985"/>
            </a:lvl3pPr>
            <a:lvl4pPr marL="2268626" indent="0">
              <a:buNone/>
              <a:defRPr sz="1654"/>
            </a:lvl4pPr>
            <a:lvl5pPr marL="3024835" indent="0">
              <a:buNone/>
              <a:defRPr sz="1654"/>
            </a:lvl5pPr>
            <a:lvl6pPr marL="3781044" indent="0">
              <a:buNone/>
              <a:defRPr sz="1654"/>
            </a:lvl6pPr>
            <a:lvl7pPr marL="4537253" indent="0">
              <a:buNone/>
              <a:defRPr sz="1654"/>
            </a:lvl7pPr>
            <a:lvl8pPr marL="5293462" indent="0">
              <a:buNone/>
              <a:defRPr sz="1654"/>
            </a:lvl8pPr>
            <a:lvl9pPr marL="6049670" indent="0">
              <a:buNone/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9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753" y="2016548"/>
            <a:ext cx="4877920" cy="7057919"/>
          </a:xfrm>
        </p:spPr>
        <p:txBody>
          <a:bodyPr anchor="b"/>
          <a:lstStyle>
            <a:lvl1pPr>
              <a:defRPr sz="52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9718" y="4355191"/>
            <a:ext cx="7656582" cy="21495845"/>
          </a:xfrm>
        </p:spPr>
        <p:txBody>
          <a:bodyPr anchor="t"/>
          <a:lstStyle>
            <a:lvl1pPr marL="0" indent="0">
              <a:buNone/>
              <a:defRPr sz="5293"/>
            </a:lvl1pPr>
            <a:lvl2pPr marL="756209" indent="0">
              <a:buNone/>
              <a:defRPr sz="4631"/>
            </a:lvl2pPr>
            <a:lvl3pPr marL="1512418" indent="0">
              <a:buNone/>
              <a:defRPr sz="3970"/>
            </a:lvl3pPr>
            <a:lvl4pPr marL="2268626" indent="0">
              <a:buNone/>
              <a:defRPr sz="3308"/>
            </a:lvl4pPr>
            <a:lvl5pPr marL="3024835" indent="0">
              <a:buNone/>
              <a:defRPr sz="3308"/>
            </a:lvl5pPr>
            <a:lvl6pPr marL="3781044" indent="0">
              <a:buNone/>
              <a:defRPr sz="3308"/>
            </a:lvl6pPr>
            <a:lvl7pPr marL="4537253" indent="0">
              <a:buNone/>
              <a:defRPr sz="3308"/>
            </a:lvl7pPr>
            <a:lvl8pPr marL="5293462" indent="0">
              <a:buNone/>
              <a:defRPr sz="3308"/>
            </a:lvl8pPr>
            <a:lvl9pPr marL="6049670" indent="0">
              <a:buNone/>
              <a:defRPr sz="330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753" y="9074467"/>
            <a:ext cx="4877920" cy="16811574"/>
          </a:xfrm>
        </p:spPr>
        <p:txBody>
          <a:bodyPr/>
          <a:lstStyle>
            <a:lvl1pPr marL="0" indent="0">
              <a:buNone/>
              <a:defRPr sz="2646"/>
            </a:lvl1pPr>
            <a:lvl2pPr marL="756209" indent="0">
              <a:buNone/>
              <a:defRPr sz="2316"/>
            </a:lvl2pPr>
            <a:lvl3pPr marL="1512418" indent="0">
              <a:buNone/>
              <a:defRPr sz="1985"/>
            </a:lvl3pPr>
            <a:lvl4pPr marL="2268626" indent="0">
              <a:buNone/>
              <a:defRPr sz="1654"/>
            </a:lvl4pPr>
            <a:lvl5pPr marL="3024835" indent="0">
              <a:buNone/>
              <a:defRPr sz="1654"/>
            </a:lvl5pPr>
            <a:lvl6pPr marL="3781044" indent="0">
              <a:buNone/>
              <a:defRPr sz="1654"/>
            </a:lvl6pPr>
            <a:lvl7pPr marL="4537253" indent="0">
              <a:buNone/>
              <a:defRPr sz="1654"/>
            </a:lvl7pPr>
            <a:lvl8pPr marL="5293462" indent="0">
              <a:buNone/>
              <a:defRPr sz="1654"/>
            </a:lvl8pPr>
            <a:lvl9pPr marL="6049670" indent="0">
              <a:buNone/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3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783" y="1610445"/>
            <a:ext cx="13044547" cy="5846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783" y="8052189"/>
            <a:ext cx="13044547" cy="191922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783" y="28035630"/>
            <a:ext cx="3402925" cy="16104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9863" y="28035630"/>
            <a:ext cx="5104388" cy="16104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81405" y="28035630"/>
            <a:ext cx="3402925" cy="16104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09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</p:sldLayoutIdLst>
  <p:txStyles>
    <p:titleStyle>
      <a:lvl1pPr algn="l" defTabSz="1512418" rtl="0" eaLnBrk="1" latinLnBrk="0" hangingPunct="1">
        <a:lnSpc>
          <a:spcPct val="90000"/>
        </a:lnSpc>
        <a:spcBef>
          <a:spcPct val="0"/>
        </a:spcBef>
        <a:buNone/>
        <a:defRPr sz="72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104" indent="-378104" algn="l" defTabSz="151241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1" kern="1200">
          <a:solidFill>
            <a:schemeClr val="tx1"/>
          </a:solidFill>
          <a:latin typeface="+mn-lt"/>
          <a:ea typeface="+mn-ea"/>
          <a:cs typeface="+mn-cs"/>
        </a:defRPr>
      </a:lvl1pPr>
      <a:lvl2pPr marL="1134313" indent="-378104" algn="l" defTabSz="151241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2pPr>
      <a:lvl3pPr marL="1890522" indent="-378104" algn="l" defTabSz="151241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8" kern="1200">
          <a:solidFill>
            <a:schemeClr val="tx1"/>
          </a:solidFill>
          <a:latin typeface="+mn-lt"/>
          <a:ea typeface="+mn-ea"/>
          <a:cs typeface="+mn-cs"/>
        </a:defRPr>
      </a:lvl3pPr>
      <a:lvl4pPr marL="2646731" indent="-378104" algn="l" defTabSz="151241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7" kern="1200">
          <a:solidFill>
            <a:schemeClr val="tx1"/>
          </a:solidFill>
          <a:latin typeface="+mn-lt"/>
          <a:ea typeface="+mn-ea"/>
          <a:cs typeface="+mn-cs"/>
        </a:defRPr>
      </a:lvl4pPr>
      <a:lvl5pPr marL="3402940" indent="-378104" algn="l" defTabSz="151241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7" kern="1200">
          <a:solidFill>
            <a:schemeClr val="tx1"/>
          </a:solidFill>
          <a:latin typeface="+mn-lt"/>
          <a:ea typeface="+mn-ea"/>
          <a:cs typeface="+mn-cs"/>
        </a:defRPr>
      </a:lvl5pPr>
      <a:lvl6pPr marL="4159148" indent="-378104" algn="l" defTabSz="151241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7" kern="1200">
          <a:solidFill>
            <a:schemeClr val="tx1"/>
          </a:solidFill>
          <a:latin typeface="+mn-lt"/>
          <a:ea typeface="+mn-ea"/>
          <a:cs typeface="+mn-cs"/>
        </a:defRPr>
      </a:lvl6pPr>
      <a:lvl7pPr marL="4915357" indent="-378104" algn="l" defTabSz="151241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7" kern="1200">
          <a:solidFill>
            <a:schemeClr val="tx1"/>
          </a:solidFill>
          <a:latin typeface="+mn-lt"/>
          <a:ea typeface="+mn-ea"/>
          <a:cs typeface="+mn-cs"/>
        </a:defRPr>
      </a:lvl7pPr>
      <a:lvl8pPr marL="5671566" indent="-378104" algn="l" defTabSz="151241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7" kern="1200">
          <a:solidFill>
            <a:schemeClr val="tx1"/>
          </a:solidFill>
          <a:latin typeface="+mn-lt"/>
          <a:ea typeface="+mn-ea"/>
          <a:cs typeface="+mn-cs"/>
        </a:defRPr>
      </a:lvl8pPr>
      <a:lvl9pPr marL="6427775" indent="-378104" algn="l" defTabSz="1512418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2418" rtl="0" eaLnBrk="1" latinLnBrk="0" hangingPunct="1">
        <a:defRPr sz="2977" kern="1200">
          <a:solidFill>
            <a:schemeClr val="tx1"/>
          </a:solidFill>
          <a:latin typeface="+mn-lt"/>
          <a:ea typeface="+mn-ea"/>
          <a:cs typeface="+mn-cs"/>
        </a:defRPr>
      </a:lvl1pPr>
      <a:lvl2pPr marL="756209" algn="l" defTabSz="1512418" rtl="0" eaLnBrk="1" latinLnBrk="0" hangingPunct="1">
        <a:defRPr sz="2977" kern="1200">
          <a:solidFill>
            <a:schemeClr val="tx1"/>
          </a:solidFill>
          <a:latin typeface="+mn-lt"/>
          <a:ea typeface="+mn-ea"/>
          <a:cs typeface="+mn-cs"/>
        </a:defRPr>
      </a:lvl2pPr>
      <a:lvl3pPr marL="1512418" algn="l" defTabSz="1512418" rtl="0" eaLnBrk="1" latinLnBrk="0" hangingPunct="1">
        <a:defRPr sz="2977" kern="1200">
          <a:solidFill>
            <a:schemeClr val="tx1"/>
          </a:solidFill>
          <a:latin typeface="+mn-lt"/>
          <a:ea typeface="+mn-ea"/>
          <a:cs typeface="+mn-cs"/>
        </a:defRPr>
      </a:lvl3pPr>
      <a:lvl4pPr marL="2268626" algn="l" defTabSz="1512418" rtl="0" eaLnBrk="1" latinLnBrk="0" hangingPunct="1">
        <a:defRPr sz="2977" kern="1200">
          <a:solidFill>
            <a:schemeClr val="tx1"/>
          </a:solidFill>
          <a:latin typeface="+mn-lt"/>
          <a:ea typeface="+mn-ea"/>
          <a:cs typeface="+mn-cs"/>
        </a:defRPr>
      </a:lvl4pPr>
      <a:lvl5pPr marL="3024835" algn="l" defTabSz="1512418" rtl="0" eaLnBrk="1" latinLnBrk="0" hangingPunct="1">
        <a:defRPr sz="2977" kern="1200">
          <a:solidFill>
            <a:schemeClr val="tx1"/>
          </a:solidFill>
          <a:latin typeface="+mn-lt"/>
          <a:ea typeface="+mn-ea"/>
          <a:cs typeface="+mn-cs"/>
        </a:defRPr>
      </a:lvl5pPr>
      <a:lvl6pPr marL="3781044" algn="l" defTabSz="1512418" rtl="0" eaLnBrk="1" latinLnBrk="0" hangingPunct="1">
        <a:defRPr sz="2977" kern="1200">
          <a:solidFill>
            <a:schemeClr val="tx1"/>
          </a:solidFill>
          <a:latin typeface="+mn-lt"/>
          <a:ea typeface="+mn-ea"/>
          <a:cs typeface="+mn-cs"/>
        </a:defRPr>
      </a:lvl6pPr>
      <a:lvl7pPr marL="4537253" algn="l" defTabSz="1512418" rtl="0" eaLnBrk="1" latinLnBrk="0" hangingPunct="1">
        <a:defRPr sz="2977" kern="1200">
          <a:solidFill>
            <a:schemeClr val="tx1"/>
          </a:solidFill>
          <a:latin typeface="+mn-lt"/>
          <a:ea typeface="+mn-ea"/>
          <a:cs typeface="+mn-cs"/>
        </a:defRPr>
      </a:lvl7pPr>
      <a:lvl8pPr marL="5293462" algn="l" defTabSz="1512418" rtl="0" eaLnBrk="1" latinLnBrk="0" hangingPunct="1">
        <a:defRPr sz="2977" kern="1200">
          <a:solidFill>
            <a:schemeClr val="tx1"/>
          </a:solidFill>
          <a:latin typeface="+mn-lt"/>
          <a:ea typeface="+mn-ea"/>
          <a:cs typeface="+mn-cs"/>
        </a:defRPr>
      </a:lvl8pPr>
      <a:lvl9pPr marL="6049670" algn="l" defTabSz="1512418" rtl="0" eaLnBrk="1" latinLnBrk="0" hangingPunct="1">
        <a:defRPr sz="29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hart" Target="../charts/chart3.xm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chart" Target="../charts/chart2.xml"/><Relationship Id="rId17" Type="http://schemas.openxmlformats.org/officeDocument/2006/relationships/image" Target="../media/image13.png"/><Relationship Id="rId2" Type="http://schemas.openxmlformats.org/officeDocument/2006/relationships/image" Target="../media/image1.jpe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chart" Target="../charts/chart1.xml"/><Relationship Id="rId5" Type="http://schemas.openxmlformats.org/officeDocument/2006/relationships/image" Target="../media/image4.jpeg"/><Relationship Id="rId15" Type="http://schemas.openxmlformats.org/officeDocument/2006/relationships/image" Target="../media/image11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accent1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0415" y="154370"/>
            <a:ext cx="12250591" cy="1596784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>
                <a:solidFill>
                  <a:prstClr val="black"/>
                </a:solidFill>
              </a:rPr>
              <a:t>FORMULASI DAN EVALUASI SEDIAAN </a:t>
            </a:r>
            <a:r>
              <a:rPr lang="en-US" sz="3500" b="1" i="1" dirty="0">
                <a:solidFill>
                  <a:prstClr val="black"/>
                </a:solidFill>
              </a:rPr>
              <a:t>SPRAY GEL</a:t>
            </a:r>
            <a:r>
              <a:rPr lang="en-US" sz="3500" b="1" dirty="0">
                <a:solidFill>
                  <a:prstClr val="black"/>
                </a:solidFill>
              </a:rPr>
              <a:t> </a:t>
            </a:r>
            <a:br>
              <a:rPr lang="en-US" sz="3500" b="1" dirty="0">
                <a:solidFill>
                  <a:prstClr val="black"/>
                </a:solidFill>
              </a:rPr>
            </a:br>
            <a:r>
              <a:rPr lang="en-US" sz="3500" b="1" dirty="0">
                <a:solidFill>
                  <a:prstClr val="black"/>
                </a:solidFill>
              </a:rPr>
              <a:t>EKSTRAK PELEPAH AREN (</a:t>
            </a:r>
            <a:r>
              <a:rPr lang="en-US" sz="3500" b="1" i="1" dirty="0">
                <a:solidFill>
                  <a:prstClr val="black"/>
                </a:solidFill>
              </a:rPr>
              <a:t>Arenga pinnata </a:t>
            </a:r>
            <a:r>
              <a:rPr lang="en-US" sz="3500" b="1" dirty="0" err="1">
                <a:solidFill>
                  <a:prstClr val="black"/>
                </a:solidFill>
              </a:rPr>
              <a:t>Merr</a:t>
            </a:r>
            <a:r>
              <a:rPr lang="en-US" sz="3500" b="1" dirty="0">
                <a:solidFill>
                  <a:prstClr val="black"/>
                </a:solidFill>
              </a:rPr>
              <a:t>.) SEBAGAI</a:t>
            </a:r>
            <a:br>
              <a:rPr lang="en-US" sz="3500" b="1" dirty="0">
                <a:solidFill>
                  <a:prstClr val="black"/>
                </a:solidFill>
              </a:rPr>
            </a:br>
            <a:r>
              <a:rPr lang="en-US" sz="3500" b="1" dirty="0">
                <a:solidFill>
                  <a:prstClr val="black"/>
                </a:solidFill>
              </a:rPr>
              <a:t>TERAPI LUKA TERBUKA </a:t>
            </a:r>
            <a:endParaRPr lang="en-US" sz="35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6"/>
          </p:nvPr>
        </p:nvSpPr>
        <p:spPr>
          <a:xfrm>
            <a:off x="1912154" y="1918264"/>
            <a:ext cx="11266452" cy="763591"/>
          </a:xfrm>
        </p:spPr>
        <p:txBody>
          <a:bodyPr/>
          <a:lstStyle/>
          <a:p>
            <a:pPr algn="ctr"/>
            <a:r>
              <a:rPr lang="en-US" sz="2500" b="1" dirty="0" err="1">
                <a:solidFill>
                  <a:schemeClr val="tx1"/>
                </a:solidFill>
              </a:rPr>
              <a:t>Trisna</a:t>
            </a:r>
            <a:r>
              <a:rPr lang="en-US" sz="2500" b="1" dirty="0">
                <a:solidFill>
                  <a:schemeClr val="tx1"/>
                </a:solidFill>
              </a:rPr>
              <a:t> </a:t>
            </a:r>
            <a:r>
              <a:rPr lang="en-US" sz="2500" b="1" dirty="0" err="1">
                <a:solidFill>
                  <a:schemeClr val="tx1"/>
                </a:solidFill>
              </a:rPr>
              <a:t>Suntara</a:t>
            </a:r>
            <a:r>
              <a:rPr lang="id-ID" sz="2500" b="1" baseline="30000" dirty="0">
                <a:solidFill>
                  <a:schemeClr val="tx1"/>
                </a:solidFill>
              </a:rPr>
              <a:t>1</a:t>
            </a:r>
            <a:r>
              <a:rPr lang="id-ID" sz="2500" b="1" dirty="0">
                <a:solidFill>
                  <a:schemeClr val="tx1"/>
                </a:solidFill>
              </a:rPr>
              <a:t>, </a:t>
            </a:r>
            <a:r>
              <a:rPr lang="en-US" sz="2500" dirty="0" err="1">
                <a:solidFill>
                  <a:schemeClr val="tx1"/>
                </a:solidFill>
              </a:rPr>
              <a:t>Tubagus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Akmal</a:t>
            </a:r>
            <a:r>
              <a:rPr lang="id-ID" sz="2500" baseline="30000" dirty="0">
                <a:solidFill>
                  <a:schemeClr val="tx1"/>
                </a:solidFill>
              </a:rPr>
              <a:t>2</a:t>
            </a:r>
            <a:endParaRPr lang="en-US" sz="2500" dirty="0">
              <a:solidFill>
                <a:schemeClr val="tx1"/>
              </a:solidFill>
            </a:endParaRPr>
          </a:p>
          <a:p>
            <a:pPr algn="ctr"/>
            <a:r>
              <a:rPr lang="en-US" sz="2500" dirty="0" err="1">
                <a:solidFill>
                  <a:schemeClr val="tx1"/>
                </a:solidFill>
              </a:rPr>
              <a:t>Akademi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Farmasi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Bumi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Siliwangi</a:t>
            </a:r>
            <a:r>
              <a:rPr lang="en-US" sz="2500" dirty="0">
                <a:solidFill>
                  <a:schemeClr val="tx1"/>
                </a:solidFill>
              </a:rPr>
              <a:t> Program D3 </a:t>
            </a:r>
            <a:r>
              <a:rPr lang="en-US" sz="2500" dirty="0" err="1">
                <a:solidFill>
                  <a:schemeClr val="tx1"/>
                </a:solidFill>
              </a:rPr>
              <a:t>Farmasi</a:t>
            </a:r>
            <a:endParaRPr lang="id-ID" sz="2500" dirty="0">
              <a:solidFill>
                <a:schemeClr val="tx1"/>
              </a:solidFill>
            </a:endParaRPr>
          </a:p>
          <a:p>
            <a:pPr algn="ctr"/>
            <a:r>
              <a:rPr lang="en-US" sz="2500" dirty="0">
                <a:solidFill>
                  <a:schemeClr val="tx1"/>
                </a:solidFill>
              </a:rPr>
              <a:t>Program </a:t>
            </a:r>
            <a:r>
              <a:rPr lang="en-US" sz="2500" dirty="0" err="1">
                <a:solidFill>
                  <a:schemeClr val="tx1"/>
                </a:solidFill>
              </a:rPr>
              <a:t>Studi</a:t>
            </a:r>
            <a:r>
              <a:rPr lang="en-US" sz="2500" dirty="0">
                <a:solidFill>
                  <a:schemeClr val="tx1"/>
                </a:solidFill>
              </a:rPr>
              <a:t> Diploma III </a:t>
            </a:r>
            <a:r>
              <a:rPr lang="en-US" sz="2500" dirty="0" err="1">
                <a:solidFill>
                  <a:schemeClr val="tx1"/>
                </a:solidFill>
              </a:rPr>
              <a:t>Farmasi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Akademi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Farmasi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Bumi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Siliwangi</a:t>
            </a:r>
            <a:r>
              <a:rPr lang="en-US" sz="2500" dirty="0">
                <a:solidFill>
                  <a:schemeClr val="tx1"/>
                </a:solidFill>
              </a:rPr>
              <a:t> Bandung</a:t>
            </a:r>
          </a:p>
          <a:p>
            <a:pPr algn="ctr"/>
            <a:r>
              <a:rPr lang="es-ES" sz="2500" dirty="0" err="1">
                <a:solidFill>
                  <a:schemeClr val="tx1"/>
                </a:solidFill>
              </a:rPr>
              <a:t>Jl</a:t>
            </a:r>
            <a:r>
              <a:rPr lang="es-ES" sz="2500" dirty="0">
                <a:solidFill>
                  <a:schemeClr val="tx1"/>
                </a:solidFill>
              </a:rPr>
              <a:t>. </a:t>
            </a:r>
            <a:r>
              <a:rPr lang="es-ES" sz="2500" dirty="0" err="1">
                <a:solidFill>
                  <a:schemeClr val="tx1"/>
                </a:solidFill>
              </a:rPr>
              <a:t>Rancabolang</a:t>
            </a:r>
            <a:r>
              <a:rPr lang="es-ES" sz="2500" dirty="0">
                <a:solidFill>
                  <a:schemeClr val="tx1"/>
                </a:solidFill>
              </a:rPr>
              <a:t> No. 104 </a:t>
            </a:r>
            <a:r>
              <a:rPr lang="es-ES" sz="2500" dirty="0" err="1">
                <a:solidFill>
                  <a:schemeClr val="tx1"/>
                </a:solidFill>
              </a:rPr>
              <a:t>Margahayu</a:t>
            </a:r>
            <a:r>
              <a:rPr lang="es-ES" sz="2500" dirty="0">
                <a:solidFill>
                  <a:schemeClr val="tx1"/>
                </a:solidFill>
              </a:rPr>
              <a:t> Raya Bandung</a:t>
            </a:r>
            <a:r>
              <a:rPr lang="id-ID" sz="2500" dirty="0">
                <a:solidFill>
                  <a:schemeClr val="tx1"/>
                </a:solidFill>
              </a:rPr>
              <a:t> </a:t>
            </a:r>
            <a:r>
              <a:rPr lang="en-US" sz="2500" dirty="0" err="1">
                <a:solidFill>
                  <a:schemeClr val="tx1"/>
                </a:solidFill>
              </a:rPr>
              <a:t>Telp</a:t>
            </a:r>
            <a:r>
              <a:rPr lang="en-US" sz="2500" dirty="0">
                <a:solidFill>
                  <a:schemeClr val="tx1"/>
                </a:solidFill>
              </a:rPr>
              <a:t>. 022-87303936</a:t>
            </a:r>
          </a:p>
          <a:p>
            <a:pPr algn="ctr"/>
            <a:r>
              <a:rPr lang="en-US" sz="2500" dirty="0">
                <a:solidFill>
                  <a:schemeClr val="tx1"/>
                </a:solidFill>
              </a:rPr>
              <a:t>Email: </a:t>
            </a:r>
            <a:r>
              <a:rPr lang="en-US" sz="2500" u="sng" dirty="0">
                <a:solidFill>
                  <a:srgbClr val="0070C0"/>
                </a:solidFill>
              </a:rPr>
              <a:t>trisnasuntara1512@gmail.com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63647" y="3874038"/>
            <a:ext cx="2188411" cy="518759"/>
          </a:xfr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id-ID" sz="2400" dirty="0">
                <a:ln>
                  <a:solidFill>
                    <a:schemeClr val="bg1">
                      <a:lumMod val="95000"/>
                    </a:schemeClr>
                  </a:solidFill>
                </a:ln>
              </a:rPr>
              <a:t>abstrak</a:t>
            </a:r>
            <a:endParaRPr lang="en-US" sz="2500" dirty="0">
              <a:ln>
                <a:solidFill>
                  <a:schemeClr val="bg1">
                    <a:lumMod val="95000"/>
                  </a:schemeClr>
                </a:solidFill>
              </a:ln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4"/>
          </p:nvPr>
        </p:nvSpPr>
        <p:spPr>
          <a:xfrm>
            <a:off x="331710" y="4392797"/>
            <a:ext cx="14323465" cy="278703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1800" dirty="0" err="1"/>
              <a:t>Ekstrak</a:t>
            </a:r>
            <a:r>
              <a:rPr lang="en-US" sz="1800" dirty="0"/>
              <a:t> </a:t>
            </a:r>
            <a:r>
              <a:rPr lang="en-US" sz="1800" dirty="0" err="1"/>
              <a:t>pelepah</a:t>
            </a:r>
            <a:r>
              <a:rPr lang="en-US" sz="1800" dirty="0"/>
              <a:t> </a:t>
            </a:r>
            <a:r>
              <a:rPr lang="en-US" sz="1800" dirty="0" err="1"/>
              <a:t>aren</a:t>
            </a:r>
            <a:r>
              <a:rPr lang="en-US" sz="1800" dirty="0"/>
              <a:t> </a:t>
            </a:r>
            <a:r>
              <a:rPr lang="en-US" sz="1800" dirty="0"/>
              <a:t>(</a:t>
            </a:r>
            <a:r>
              <a:rPr lang="en-US" sz="1800" dirty="0" err="1"/>
              <a:t>Ekstrak</a:t>
            </a:r>
            <a:r>
              <a:rPr lang="en-US" sz="1800" dirty="0"/>
              <a:t> </a:t>
            </a:r>
            <a:r>
              <a:rPr lang="en-US" sz="1800" dirty="0" err="1"/>
              <a:t>pelepah</a:t>
            </a:r>
            <a:r>
              <a:rPr lang="en-US" sz="1800" dirty="0"/>
              <a:t> </a:t>
            </a:r>
            <a:r>
              <a:rPr lang="en-US" sz="1800" dirty="0" err="1"/>
              <a:t>aren</a:t>
            </a:r>
            <a:r>
              <a:rPr lang="en-US" sz="1800" dirty="0"/>
              <a:t> (</a:t>
            </a:r>
            <a:r>
              <a:rPr lang="en-US" sz="1800" dirty="0" err="1"/>
              <a:t>Arenga</a:t>
            </a:r>
            <a:r>
              <a:rPr lang="en-US" sz="1800" dirty="0"/>
              <a:t> </a:t>
            </a:r>
            <a:r>
              <a:rPr lang="en-US" sz="1800" dirty="0" err="1"/>
              <a:t>pinnata</a:t>
            </a:r>
            <a:r>
              <a:rPr lang="en-US" sz="1800" dirty="0"/>
              <a:t> </a:t>
            </a:r>
            <a:r>
              <a:rPr lang="en-US" sz="1800" dirty="0" err="1"/>
              <a:t>Merr</a:t>
            </a:r>
            <a:r>
              <a:rPr lang="en-US" sz="1800" dirty="0"/>
              <a:t>.) </a:t>
            </a:r>
            <a:r>
              <a:rPr lang="en-US" sz="1800" dirty="0" err="1"/>
              <a:t>mengandung</a:t>
            </a:r>
            <a:r>
              <a:rPr lang="en-US" sz="1800" dirty="0"/>
              <a:t> </a:t>
            </a:r>
            <a:r>
              <a:rPr lang="en-US" sz="1800" dirty="0" err="1"/>
              <a:t>senyawa</a:t>
            </a:r>
            <a:r>
              <a:rPr lang="en-US" sz="1800" dirty="0"/>
              <a:t> </a:t>
            </a:r>
            <a:r>
              <a:rPr lang="en-US" sz="1800" dirty="0" err="1"/>
              <a:t>tanin</a:t>
            </a:r>
            <a:r>
              <a:rPr lang="en-US" sz="1800" dirty="0"/>
              <a:t> yang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berfungsi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obat</a:t>
            </a:r>
            <a:r>
              <a:rPr lang="en-US" sz="1800" dirty="0"/>
              <a:t> </a:t>
            </a:r>
            <a:r>
              <a:rPr lang="en-US" sz="1800" dirty="0" err="1"/>
              <a:t>luka</a:t>
            </a:r>
            <a:r>
              <a:rPr lang="en-US" sz="1800" dirty="0"/>
              <a:t> </a:t>
            </a:r>
            <a:r>
              <a:rPr lang="en-US" sz="1800" dirty="0" err="1"/>
              <a:t>terbuka</a:t>
            </a:r>
            <a:r>
              <a:rPr lang="en-US" sz="1800" dirty="0"/>
              <a:t>. Salah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inovasi</a:t>
            </a:r>
            <a:r>
              <a:rPr lang="en-US" sz="1800" dirty="0"/>
              <a:t> </a:t>
            </a:r>
            <a:r>
              <a:rPr lang="en-US" sz="1800" dirty="0" err="1"/>
              <a:t>sediaan</a:t>
            </a:r>
            <a:r>
              <a:rPr lang="en-US" sz="1800" dirty="0"/>
              <a:t> </a:t>
            </a:r>
            <a:r>
              <a:rPr lang="en-US" sz="1800" dirty="0" err="1"/>
              <a:t>yaitu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dibuat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bentuk</a:t>
            </a:r>
            <a:r>
              <a:rPr lang="en-US" sz="1800" dirty="0"/>
              <a:t> spray gel. Spray gel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salah</a:t>
            </a:r>
            <a:r>
              <a:rPr lang="en-US" sz="1800" dirty="0"/>
              <a:t>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bentuk</a:t>
            </a:r>
            <a:r>
              <a:rPr lang="en-US" sz="1800" dirty="0"/>
              <a:t> </a:t>
            </a:r>
            <a:r>
              <a:rPr lang="en-US" sz="1800" dirty="0" err="1"/>
              <a:t>pengembangan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sediaan</a:t>
            </a:r>
            <a:r>
              <a:rPr lang="en-US" sz="1800" dirty="0"/>
              <a:t> gel. Gel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diformulasikan</a:t>
            </a:r>
            <a:r>
              <a:rPr lang="en-US" sz="1800" dirty="0"/>
              <a:t> </a:t>
            </a:r>
            <a:r>
              <a:rPr lang="en-US" sz="1800" dirty="0" err="1"/>
              <a:t>menjadi</a:t>
            </a:r>
            <a:r>
              <a:rPr lang="en-US" sz="1800" dirty="0"/>
              <a:t> </a:t>
            </a:r>
            <a:r>
              <a:rPr lang="en-US" sz="1800" dirty="0" err="1"/>
              <a:t>sediaan</a:t>
            </a:r>
            <a:r>
              <a:rPr lang="en-US" sz="1800" dirty="0"/>
              <a:t>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adanya</a:t>
            </a:r>
            <a:r>
              <a:rPr lang="en-US" sz="1800" dirty="0"/>
              <a:t> gelling agent. </a:t>
            </a:r>
            <a:r>
              <a:rPr lang="en-US" sz="1800" dirty="0" err="1"/>
              <a:t>Kombinasi</a:t>
            </a:r>
            <a:r>
              <a:rPr lang="en-US" sz="1800" dirty="0"/>
              <a:t> </a:t>
            </a:r>
            <a:r>
              <a:rPr lang="en-US" sz="1800" dirty="0" err="1"/>
              <a:t>Natrium</a:t>
            </a:r>
            <a:r>
              <a:rPr lang="en-US" sz="1800" dirty="0"/>
              <a:t> CMC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Karbopol</a:t>
            </a:r>
            <a:r>
              <a:rPr lang="en-US" sz="1800" dirty="0"/>
              <a:t> 940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digunakan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gelling agent yang </a:t>
            </a:r>
            <a:r>
              <a:rPr lang="en-US" sz="1800" dirty="0" err="1"/>
              <a:t>memberikan</a:t>
            </a:r>
            <a:r>
              <a:rPr lang="en-US" sz="1800" dirty="0"/>
              <a:t> </a:t>
            </a:r>
            <a:r>
              <a:rPr lang="en-US" sz="1800" dirty="0" err="1"/>
              <a:t>keuntungan</a:t>
            </a:r>
            <a:r>
              <a:rPr lang="en-US" sz="1800" dirty="0"/>
              <a:t> </a:t>
            </a:r>
            <a:r>
              <a:rPr lang="en-US" sz="1800" dirty="0" err="1"/>
              <a:t>viskositas</a:t>
            </a:r>
            <a:r>
              <a:rPr lang="en-US" sz="1800" dirty="0"/>
              <a:t> yang </a:t>
            </a:r>
            <a:r>
              <a:rPr lang="en-US" sz="1800" dirty="0" err="1"/>
              <a:t>stabil</a:t>
            </a:r>
            <a:r>
              <a:rPr lang="en-US" sz="1800" dirty="0"/>
              <a:t>. </a:t>
            </a:r>
            <a:r>
              <a:rPr lang="en-US" sz="1800" dirty="0" err="1"/>
              <a:t>Penelitian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bertujuan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memperoleh</a:t>
            </a:r>
            <a:r>
              <a:rPr lang="en-US" sz="1800" dirty="0"/>
              <a:t> </a:t>
            </a:r>
            <a:r>
              <a:rPr lang="en-US" sz="1800" dirty="0" err="1"/>
              <a:t>sediaan</a:t>
            </a:r>
            <a:r>
              <a:rPr lang="en-US" sz="1800" dirty="0"/>
              <a:t> spray gel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ekstrak</a:t>
            </a:r>
            <a:r>
              <a:rPr lang="en-US" sz="1800" dirty="0"/>
              <a:t> </a:t>
            </a:r>
            <a:r>
              <a:rPr lang="en-US" sz="1800" dirty="0" err="1"/>
              <a:t>pelepah</a:t>
            </a:r>
            <a:r>
              <a:rPr lang="en-US" sz="1800" dirty="0"/>
              <a:t> </a:t>
            </a:r>
            <a:r>
              <a:rPr lang="en-US" sz="1800" dirty="0" err="1"/>
              <a:t>aren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penambahan</a:t>
            </a:r>
            <a:r>
              <a:rPr lang="en-US" sz="1800" dirty="0"/>
              <a:t> </a:t>
            </a:r>
            <a:r>
              <a:rPr lang="en-US" sz="1800" dirty="0" err="1"/>
              <a:t>Natrium</a:t>
            </a:r>
            <a:r>
              <a:rPr lang="en-US" sz="1800" dirty="0"/>
              <a:t> CMC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Karbopol</a:t>
            </a:r>
            <a:r>
              <a:rPr lang="en-US" sz="1800" dirty="0"/>
              <a:t> 940 </a:t>
            </a:r>
            <a:r>
              <a:rPr lang="en-US" sz="1800" dirty="0" err="1"/>
              <a:t>sebagai</a:t>
            </a:r>
            <a:r>
              <a:rPr lang="en-US" sz="1800" dirty="0"/>
              <a:t> gelling agent </a:t>
            </a:r>
            <a:r>
              <a:rPr lang="en-US" sz="1800" dirty="0" err="1"/>
              <a:t>serta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mengetahui</a:t>
            </a:r>
            <a:r>
              <a:rPr lang="en-US" sz="1800" dirty="0"/>
              <a:t> </a:t>
            </a:r>
            <a:r>
              <a:rPr lang="en-US" sz="1800" dirty="0" err="1"/>
              <a:t>pengaruh</a:t>
            </a:r>
            <a:r>
              <a:rPr lang="en-US" sz="1800" dirty="0"/>
              <a:t> </a:t>
            </a:r>
            <a:r>
              <a:rPr lang="en-US" sz="1800" dirty="0" err="1"/>
              <a:t>variasi</a:t>
            </a:r>
            <a:r>
              <a:rPr lang="en-US" sz="1800" dirty="0"/>
              <a:t> </a:t>
            </a:r>
            <a:r>
              <a:rPr lang="en-US" sz="1800" dirty="0" err="1"/>
              <a:t>konsentrasi</a:t>
            </a:r>
            <a:r>
              <a:rPr lang="en-US" sz="1800" dirty="0"/>
              <a:t> </a:t>
            </a:r>
            <a:r>
              <a:rPr lang="en-US" sz="1800" dirty="0" err="1"/>
              <a:t>Natrium</a:t>
            </a:r>
            <a:r>
              <a:rPr lang="en-US" sz="1800" dirty="0"/>
              <a:t> CMC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Karbopol</a:t>
            </a:r>
            <a:r>
              <a:rPr lang="en-US" sz="1800" dirty="0"/>
              <a:t> 940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hasil</a:t>
            </a:r>
            <a:r>
              <a:rPr lang="en-US" sz="1800" dirty="0"/>
              <a:t> </a:t>
            </a:r>
            <a:r>
              <a:rPr lang="en-US" sz="1800" dirty="0" err="1"/>
              <a:t>evaluasi</a:t>
            </a:r>
            <a:r>
              <a:rPr lang="en-US" sz="1800" dirty="0"/>
              <a:t> </a:t>
            </a:r>
            <a:r>
              <a:rPr lang="en-US" sz="1800" dirty="0" err="1"/>
              <a:t>sediaan</a:t>
            </a:r>
            <a:r>
              <a:rPr lang="en-US" sz="1800" dirty="0"/>
              <a:t>. </a:t>
            </a:r>
            <a:r>
              <a:rPr lang="en-US" sz="1800" dirty="0" err="1"/>
              <a:t>Formulasi</a:t>
            </a:r>
            <a:r>
              <a:rPr lang="en-US" sz="1800" dirty="0"/>
              <a:t> spray gel </a:t>
            </a:r>
            <a:r>
              <a:rPr lang="en-US" sz="1800" dirty="0" err="1"/>
              <a:t>dibuat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3 </a:t>
            </a:r>
            <a:r>
              <a:rPr lang="en-US" sz="1800" dirty="0" err="1"/>
              <a:t>variasi</a:t>
            </a:r>
            <a:r>
              <a:rPr lang="en-US" sz="1800" dirty="0"/>
              <a:t> </a:t>
            </a:r>
            <a:r>
              <a:rPr lang="en-US" sz="1800" dirty="0" err="1"/>
              <a:t>kombinasi</a:t>
            </a:r>
            <a:r>
              <a:rPr lang="en-US" sz="1800" dirty="0"/>
              <a:t> </a:t>
            </a:r>
            <a:r>
              <a:rPr lang="en-US" sz="1800" dirty="0" err="1"/>
              <a:t>konsentrasi</a:t>
            </a:r>
            <a:r>
              <a:rPr lang="en-US" sz="1800" dirty="0"/>
              <a:t> </a:t>
            </a:r>
            <a:r>
              <a:rPr lang="en-US" sz="1800" dirty="0" err="1"/>
              <a:t>Natrium</a:t>
            </a:r>
            <a:r>
              <a:rPr lang="en-US" sz="1800" dirty="0"/>
              <a:t> CMC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rentang</a:t>
            </a:r>
            <a:r>
              <a:rPr lang="en-US" sz="1800" dirty="0"/>
              <a:t> 2,5%-3%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Karbopol</a:t>
            </a:r>
            <a:r>
              <a:rPr lang="en-US" sz="1800" dirty="0"/>
              <a:t> 940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rentang</a:t>
            </a:r>
            <a:r>
              <a:rPr lang="en-US" sz="1800" dirty="0"/>
              <a:t> 0,5%-1%. </a:t>
            </a:r>
            <a:r>
              <a:rPr lang="en-US" sz="1800" dirty="0" err="1"/>
              <a:t>Selanjutnya</a:t>
            </a:r>
            <a:r>
              <a:rPr lang="en-US" sz="1800" dirty="0"/>
              <a:t> </a:t>
            </a:r>
            <a:r>
              <a:rPr lang="en-US" sz="1800" dirty="0" err="1"/>
              <a:t>dilakukan</a:t>
            </a:r>
            <a:r>
              <a:rPr lang="en-US" sz="1800" dirty="0"/>
              <a:t> </a:t>
            </a:r>
            <a:r>
              <a:rPr lang="en-US" sz="1800" dirty="0" err="1"/>
              <a:t>evaluasi</a:t>
            </a:r>
            <a:r>
              <a:rPr lang="en-US" sz="1800" dirty="0"/>
              <a:t> </a:t>
            </a:r>
            <a:r>
              <a:rPr lang="en-US" sz="1800" dirty="0" err="1"/>
              <a:t>sediaan</a:t>
            </a:r>
            <a:r>
              <a:rPr lang="en-US" sz="1800" dirty="0"/>
              <a:t> </a:t>
            </a:r>
            <a:r>
              <a:rPr lang="en-US" sz="1800" dirty="0" err="1"/>
              <a:t>selama</a:t>
            </a:r>
            <a:r>
              <a:rPr lang="en-US" sz="1800" dirty="0"/>
              <a:t> 28 </a:t>
            </a:r>
            <a:r>
              <a:rPr lang="en-US" sz="1800" dirty="0" err="1"/>
              <a:t>hari</a:t>
            </a:r>
            <a:r>
              <a:rPr lang="en-US" sz="1800" dirty="0"/>
              <a:t> </a:t>
            </a:r>
            <a:r>
              <a:rPr lang="en-US" sz="1800" dirty="0" err="1"/>
              <a:t>penyimpanan</a:t>
            </a:r>
            <a:r>
              <a:rPr lang="en-US" sz="1800" dirty="0"/>
              <a:t> di </a:t>
            </a:r>
            <a:r>
              <a:rPr lang="en-US" sz="1800" dirty="0" err="1"/>
              <a:t>suhu</a:t>
            </a:r>
            <a:r>
              <a:rPr lang="en-US" sz="1800" dirty="0"/>
              <a:t> </a:t>
            </a:r>
            <a:r>
              <a:rPr lang="en-US" sz="1800" dirty="0" err="1"/>
              <a:t>ruang</a:t>
            </a:r>
            <a:r>
              <a:rPr lang="en-US" sz="1800" dirty="0"/>
              <a:t> </a:t>
            </a:r>
            <a:r>
              <a:rPr lang="en-US" sz="1800" dirty="0" err="1"/>
              <a:t>terkendali</a:t>
            </a:r>
            <a:r>
              <a:rPr lang="en-US" sz="1800" dirty="0"/>
              <a:t> (20ºC-25°C). </a:t>
            </a:r>
            <a:r>
              <a:rPr lang="en-US" sz="1800" dirty="0" err="1"/>
              <a:t>Hasil</a:t>
            </a:r>
            <a:r>
              <a:rPr lang="en-US" sz="1800" dirty="0"/>
              <a:t> </a:t>
            </a:r>
            <a:r>
              <a:rPr lang="en-US" sz="1800" dirty="0" err="1"/>
              <a:t>evaluasi</a:t>
            </a:r>
            <a:r>
              <a:rPr lang="en-US" sz="1800" dirty="0"/>
              <a:t> </a:t>
            </a:r>
            <a:r>
              <a:rPr lang="en-US" sz="1800" dirty="0" err="1"/>
              <a:t>sediaan</a:t>
            </a:r>
            <a:r>
              <a:rPr lang="en-US" sz="1800" dirty="0"/>
              <a:t> spray gel </a:t>
            </a:r>
            <a:r>
              <a:rPr lang="en-US" sz="1800" dirty="0" err="1"/>
              <a:t>ekstrak</a:t>
            </a:r>
            <a:r>
              <a:rPr lang="en-US" sz="1800" dirty="0"/>
              <a:t> </a:t>
            </a:r>
            <a:r>
              <a:rPr lang="en-US" sz="1800" dirty="0" err="1"/>
              <a:t>pelepah</a:t>
            </a:r>
            <a:r>
              <a:rPr lang="en-US" sz="1800" dirty="0"/>
              <a:t> </a:t>
            </a:r>
            <a:r>
              <a:rPr lang="en-US" sz="1800" dirty="0" err="1"/>
              <a:t>aren</a:t>
            </a:r>
            <a:r>
              <a:rPr lang="en-US" sz="1800" dirty="0"/>
              <a:t> </a:t>
            </a:r>
            <a:r>
              <a:rPr lang="en-US" sz="1800" dirty="0" err="1"/>
              <a:t>menunjukan</a:t>
            </a:r>
            <a:r>
              <a:rPr lang="en-US" sz="1800" dirty="0"/>
              <a:t> formula F1 </a:t>
            </a:r>
            <a:r>
              <a:rPr lang="en-US" sz="1800" dirty="0" err="1"/>
              <a:t>dan</a:t>
            </a:r>
            <a:r>
              <a:rPr lang="en-US" sz="1800" dirty="0"/>
              <a:t> F2 </a:t>
            </a:r>
            <a:r>
              <a:rPr lang="en-US" sz="1800" dirty="0" err="1"/>
              <a:t>memenuhi</a:t>
            </a:r>
            <a:r>
              <a:rPr lang="en-US" sz="1800" dirty="0"/>
              <a:t> </a:t>
            </a:r>
            <a:r>
              <a:rPr lang="en-US" sz="1800" dirty="0" err="1"/>
              <a:t>persyaratan</a:t>
            </a:r>
            <a:r>
              <a:rPr lang="en-US" sz="1800" dirty="0"/>
              <a:t> </a:t>
            </a:r>
            <a:r>
              <a:rPr lang="en-US" sz="1800" dirty="0" err="1"/>
              <a:t>evaluasi</a:t>
            </a:r>
            <a:r>
              <a:rPr lang="en-US" sz="1800" dirty="0"/>
              <a:t> </a:t>
            </a:r>
            <a:r>
              <a:rPr lang="en-US" sz="1800" dirty="0" err="1"/>
              <a:t>meliputi</a:t>
            </a:r>
            <a:r>
              <a:rPr lang="en-US" sz="1800" dirty="0"/>
              <a:t> </a:t>
            </a:r>
            <a:r>
              <a:rPr lang="en-US" sz="1800" dirty="0" err="1"/>
              <a:t>uji</a:t>
            </a:r>
            <a:r>
              <a:rPr lang="en-US" sz="1800" dirty="0"/>
              <a:t> </a:t>
            </a:r>
            <a:r>
              <a:rPr lang="en-US" sz="1800" dirty="0" err="1"/>
              <a:t>organolpetis</a:t>
            </a:r>
            <a:r>
              <a:rPr lang="en-US" sz="1800" dirty="0"/>
              <a:t>, </a:t>
            </a:r>
            <a:r>
              <a:rPr lang="en-US" sz="1800" dirty="0" err="1"/>
              <a:t>homogenitas</a:t>
            </a:r>
            <a:r>
              <a:rPr lang="en-US" sz="1800" dirty="0"/>
              <a:t>, pH, </a:t>
            </a:r>
            <a:r>
              <a:rPr lang="en-US" sz="1800" dirty="0" err="1"/>
              <a:t>viskositas</a:t>
            </a:r>
            <a:r>
              <a:rPr lang="en-US" sz="1800" dirty="0"/>
              <a:t>, </a:t>
            </a:r>
            <a:r>
              <a:rPr lang="en-US" sz="1800" dirty="0" err="1"/>
              <a:t>daya</a:t>
            </a:r>
            <a:r>
              <a:rPr lang="en-US" sz="1800" dirty="0"/>
              <a:t> </a:t>
            </a:r>
            <a:r>
              <a:rPr lang="en-US" sz="1800" dirty="0" err="1"/>
              <a:t>lekat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pola</a:t>
            </a:r>
            <a:r>
              <a:rPr lang="en-US" sz="1800" dirty="0"/>
              <a:t> </a:t>
            </a:r>
            <a:r>
              <a:rPr lang="en-US" sz="1800" dirty="0" err="1"/>
              <a:t>penyemprotan</a:t>
            </a:r>
            <a:r>
              <a:rPr lang="en-US" sz="1800" dirty="0"/>
              <a:t>,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daya</a:t>
            </a:r>
            <a:r>
              <a:rPr lang="en-US" sz="1800" dirty="0"/>
              <a:t> </a:t>
            </a:r>
            <a:r>
              <a:rPr lang="en-US" sz="1800" dirty="0" err="1"/>
              <a:t>sebar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memenuhi</a:t>
            </a:r>
            <a:r>
              <a:rPr lang="en-US" sz="1800" dirty="0"/>
              <a:t> </a:t>
            </a:r>
            <a:r>
              <a:rPr lang="en-US" sz="1800" dirty="0" err="1"/>
              <a:t>persyaratan</a:t>
            </a:r>
            <a:r>
              <a:rPr lang="en-US" sz="1800" dirty="0"/>
              <a:t>. Formula F3 spray gel </a:t>
            </a:r>
            <a:r>
              <a:rPr lang="en-US" sz="1800" dirty="0" err="1"/>
              <a:t>ekstrak</a:t>
            </a:r>
            <a:r>
              <a:rPr lang="en-US" sz="1800" dirty="0"/>
              <a:t> </a:t>
            </a:r>
            <a:r>
              <a:rPr lang="en-US" sz="1800" dirty="0" err="1"/>
              <a:t>pelepah</a:t>
            </a:r>
            <a:r>
              <a:rPr lang="en-US" sz="1800" dirty="0"/>
              <a:t> </a:t>
            </a:r>
            <a:r>
              <a:rPr lang="en-US" sz="1800" dirty="0" err="1"/>
              <a:t>aren</a:t>
            </a:r>
            <a:r>
              <a:rPr lang="en-US" sz="1800" dirty="0"/>
              <a:t> </a:t>
            </a:r>
            <a:r>
              <a:rPr lang="en-US" sz="1800" dirty="0" err="1"/>
              <a:t>memenuhi</a:t>
            </a:r>
            <a:r>
              <a:rPr lang="en-US" sz="1800" dirty="0"/>
              <a:t> </a:t>
            </a:r>
            <a:r>
              <a:rPr lang="en-US" sz="1800" dirty="0" err="1"/>
              <a:t>syarat</a:t>
            </a:r>
            <a:r>
              <a:rPr lang="en-US" sz="1800" dirty="0"/>
              <a:t> </a:t>
            </a:r>
            <a:r>
              <a:rPr lang="en-US" sz="1800" dirty="0" err="1"/>
              <a:t>evaluasi</a:t>
            </a:r>
            <a:r>
              <a:rPr lang="en-US" sz="1800" dirty="0"/>
              <a:t> </a:t>
            </a:r>
            <a:r>
              <a:rPr lang="en-US" sz="1800" dirty="0" err="1"/>
              <a:t>meliputi</a:t>
            </a:r>
            <a:r>
              <a:rPr lang="en-US" sz="1800" dirty="0"/>
              <a:t> </a:t>
            </a:r>
            <a:r>
              <a:rPr lang="en-US" sz="1800" dirty="0" err="1"/>
              <a:t>uji</a:t>
            </a:r>
            <a:r>
              <a:rPr lang="en-US" sz="1800" dirty="0"/>
              <a:t> </a:t>
            </a:r>
            <a:r>
              <a:rPr lang="en-US" sz="1800" dirty="0" err="1"/>
              <a:t>organoleptis</a:t>
            </a:r>
            <a:r>
              <a:rPr lang="en-US" sz="1800" dirty="0"/>
              <a:t>, </a:t>
            </a:r>
            <a:r>
              <a:rPr lang="en-US" sz="1800" dirty="0" err="1"/>
              <a:t>homogenitas</a:t>
            </a:r>
            <a:r>
              <a:rPr lang="en-US" sz="1800" dirty="0"/>
              <a:t>, pH, </a:t>
            </a:r>
            <a:r>
              <a:rPr lang="en-US" sz="1800" dirty="0" err="1"/>
              <a:t>daya</a:t>
            </a:r>
            <a:r>
              <a:rPr lang="en-US" sz="1800" dirty="0"/>
              <a:t> </a:t>
            </a:r>
            <a:r>
              <a:rPr lang="en-US" sz="1800" dirty="0" err="1"/>
              <a:t>lekat</a:t>
            </a:r>
            <a:r>
              <a:rPr lang="en-US" sz="1800" dirty="0"/>
              <a:t>, </a:t>
            </a:r>
            <a:r>
              <a:rPr lang="en-US" sz="1800" dirty="0" err="1"/>
              <a:t>daya</a:t>
            </a:r>
            <a:r>
              <a:rPr lang="en-US" sz="1800" dirty="0"/>
              <a:t> </a:t>
            </a:r>
            <a:r>
              <a:rPr lang="en-US" sz="1800" dirty="0" err="1"/>
              <a:t>sebar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uji</a:t>
            </a:r>
            <a:r>
              <a:rPr lang="en-US" sz="1800" dirty="0"/>
              <a:t> </a:t>
            </a:r>
            <a:r>
              <a:rPr lang="en-US" sz="1800" dirty="0" err="1"/>
              <a:t>viskositas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pola</a:t>
            </a:r>
            <a:r>
              <a:rPr lang="en-US" sz="1800" dirty="0"/>
              <a:t> </a:t>
            </a:r>
            <a:r>
              <a:rPr lang="en-US" sz="1800" dirty="0" err="1"/>
              <a:t>penyemprotan</a:t>
            </a:r>
            <a:r>
              <a:rPr lang="en-US" sz="1800" dirty="0"/>
              <a:t> formula F3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memenuhi</a:t>
            </a:r>
            <a:r>
              <a:rPr lang="en-US" sz="1800" dirty="0"/>
              <a:t> </a:t>
            </a:r>
            <a:r>
              <a:rPr lang="en-US" sz="1800" dirty="0" err="1"/>
              <a:t>persyaratan</a:t>
            </a:r>
            <a:r>
              <a:rPr lang="en-US" sz="1800" dirty="0"/>
              <a:t>. </a:t>
            </a:r>
            <a:r>
              <a:rPr lang="en-US" sz="1800" dirty="0" err="1"/>
              <a:t>Variasi</a:t>
            </a:r>
            <a:r>
              <a:rPr lang="en-US" sz="1800" dirty="0"/>
              <a:t> </a:t>
            </a:r>
            <a:r>
              <a:rPr lang="en-US" sz="1800" dirty="0" err="1"/>
              <a:t>konsentrasi</a:t>
            </a:r>
            <a:r>
              <a:rPr lang="en-US" sz="1800" dirty="0"/>
              <a:t> </a:t>
            </a:r>
            <a:r>
              <a:rPr lang="en-US" sz="1800" dirty="0" err="1"/>
              <a:t>Natrium</a:t>
            </a:r>
            <a:r>
              <a:rPr lang="en-US" sz="1800" dirty="0"/>
              <a:t> CMC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Karbopol</a:t>
            </a:r>
            <a:r>
              <a:rPr lang="en-US" sz="1800" dirty="0"/>
              <a:t> 940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formulasi</a:t>
            </a:r>
            <a:r>
              <a:rPr lang="en-US" sz="1800" dirty="0"/>
              <a:t> </a:t>
            </a:r>
            <a:r>
              <a:rPr lang="en-US" sz="1800" dirty="0" err="1"/>
              <a:t>memberikan</a:t>
            </a:r>
            <a:r>
              <a:rPr lang="en-US" sz="1800" dirty="0"/>
              <a:t> </a:t>
            </a:r>
            <a:r>
              <a:rPr lang="en-US" sz="1800" dirty="0" err="1"/>
              <a:t>hasil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berpengaruh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signifikan</a:t>
            </a:r>
            <a:r>
              <a:rPr lang="en-US" sz="1800" dirty="0"/>
              <a:t> (p&gt;0,05)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/>
              <a:t>uji</a:t>
            </a:r>
            <a:r>
              <a:rPr lang="en-US" sz="1800" dirty="0"/>
              <a:t> </a:t>
            </a:r>
            <a:r>
              <a:rPr lang="en-US" sz="1800" dirty="0" err="1"/>
              <a:t>daya</a:t>
            </a:r>
            <a:r>
              <a:rPr lang="en-US" sz="1800" dirty="0"/>
              <a:t> </a:t>
            </a:r>
            <a:r>
              <a:rPr lang="en-US" sz="1800" dirty="0" err="1"/>
              <a:t>lekat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berpengaruh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signifikan</a:t>
            </a:r>
            <a:r>
              <a:rPr lang="en-US" sz="1800" dirty="0"/>
              <a:t> (p&lt;0,05)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/>
              <a:t>uji</a:t>
            </a:r>
            <a:r>
              <a:rPr lang="en-US" sz="1800" dirty="0"/>
              <a:t> </a:t>
            </a:r>
            <a:r>
              <a:rPr lang="en-US" sz="1800" dirty="0" err="1"/>
              <a:t>organoleptis</a:t>
            </a:r>
            <a:r>
              <a:rPr lang="en-US" sz="1800" dirty="0"/>
              <a:t>, </a:t>
            </a:r>
            <a:r>
              <a:rPr lang="en-US" sz="1800" dirty="0" err="1"/>
              <a:t>uji</a:t>
            </a:r>
            <a:r>
              <a:rPr lang="en-US" sz="1800" dirty="0"/>
              <a:t> </a:t>
            </a:r>
            <a:r>
              <a:rPr lang="en-US" sz="1800" dirty="0" err="1"/>
              <a:t>homogenitas</a:t>
            </a:r>
            <a:r>
              <a:rPr lang="en-US" sz="1800" dirty="0"/>
              <a:t>, </a:t>
            </a:r>
            <a:r>
              <a:rPr lang="en-US" sz="1800" dirty="0" err="1"/>
              <a:t>uji</a:t>
            </a:r>
            <a:r>
              <a:rPr lang="en-US" sz="1800" dirty="0"/>
              <a:t> </a:t>
            </a:r>
            <a:r>
              <a:rPr lang="en-US" sz="1800" dirty="0" err="1"/>
              <a:t>daya</a:t>
            </a:r>
            <a:r>
              <a:rPr lang="en-US" sz="1800" dirty="0"/>
              <a:t> </a:t>
            </a:r>
            <a:r>
              <a:rPr lang="en-US" sz="1800" dirty="0" err="1"/>
              <a:t>sebar</a:t>
            </a:r>
            <a:r>
              <a:rPr lang="en-US" sz="1800" dirty="0"/>
              <a:t>,  </a:t>
            </a:r>
            <a:r>
              <a:rPr lang="en-US" sz="1800" dirty="0" err="1"/>
              <a:t>uji</a:t>
            </a:r>
            <a:r>
              <a:rPr lang="en-US" sz="1800" dirty="0"/>
              <a:t> pH, </a:t>
            </a:r>
            <a:r>
              <a:rPr lang="en-US" sz="1800" dirty="0" err="1"/>
              <a:t>uji</a:t>
            </a:r>
            <a:r>
              <a:rPr lang="en-US" sz="1800" dirty="0"/>
              <a:t> </a:t>
            </a:r>
            <a:r>
              <a:rPr lang="en-US" sz="1800" dirty="0" err="1"/>
              <a:t>viskositas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uji</a:t>
            </a:r>
            <a:r>
              <a:rPr lang="en-US" sz="1800" dirty="0"/>
              <a:t> </a:t>
            </a:r>
            <a:r>
              <a:rPr lang="en-US" sz="1800" dirty="0" err="1"/>
              <a:t>pola</a:t>
            </a:r>
            <a:r>
              <a:rPr lang="en-US" sz="1800" dirty="0"/>
              <a:t> </a:t>
            </a:r>
            <a:r>
              <a:rPr lang="en-US" sz="1800" dirty="0" err="1"/>
              <a:t>penyemprotan</a:t>
            </a:r>
            <a:r>
              <a:rPr lang="en-US" sz="1800" dirty="0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1800" dirty="0"/>
          </a:p>
          <a:p>
            <a:pPr marL="0" indent="0" algn="just">
              <a:lnSpc>
                <a:spcPct val="100000"/>
              </a:lnSpc>
              <a:buNone/>
            </a:pPr>
            <a:endParaRPr lang="en-US" sz="18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6"/>
          </p:nvPr>
        </p:nvSpPr>
        <p:spPr>
          <a:xfrm>
            <a:off x="521327" y="26708202"/>
            <a:ext cx="14405764" cy="185122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800" dirty="0"/>
              <a:t>Gupta, R., &amp; Gupta, G. Das. (2017). </a:t>
            </a:r>
            <a:r>
              <a:rPr lang="en-US" sz="1800" i="1" dirty="0"/>
              <a:t>Formulation development and evaluation of anti-inflammatory potential of Cordia </a:t>
            </a:r>
            <a:r>
              <a:rPr lang="en-US" sz="1800" i="1" dirty="0" err="1"/>
              <a:t>obliqua</a:t>
            </a:r>
            <a:r>
              <a:rPr lang="en-US" sz="1800" i="1" dirty="0"/>
              <a:t> topical gel on animal 	model.</a:t>
            </a:r>
            <a:r>
              <a:rPr lang="en-US" sz="1800" dirty="0"/>
              <a:t> Pharmacognosy Journal, 9(6s).</a:t>
            </a:r>
            <a:r>
              <a:rPr lang="id-ID" sz="1800" dirty="0"/>
              <a:t/>
            </a:r>
            <a:br>
              <a:rPr lang="id-ID" sz="1800" dirty="0"/>
            </a:br>
            <a:r>
              <a:rPr lang="en-US" sz="1800" dirty="0" err="1"/>
              <a:t>Kumesan</a:t>
            </a:r>
            <a:r>
              <a:rPr lang="en-US" sz="1800" dirty="0"/>
              <a:t>, Y. A. N., </a:t>
            </a:r>
            <a:r>
              <a:rPr lang="en-US" sz="1800" dirty="0" err="1"/>
              <a:t>Yamlean</a:t>
            </a:r>
            <a:r>
              <a:rPr lang="en-US" sz="1800" dirty="0"/>
              <a:t>, P. V. Y., &amp; </a:t>
            </a:r>
            <a:r>
              <a:rPr lang="en-US" sz="1800" dirty="0" err="1"/>
              <a:t>Supriati</a:t>
            </a:r>
            <a:r>
              <a:rPr lang="en-US" sz="1800" dirty="0"/>
              <a:t>, H. S. (2013). </a:t>
            </a:r>
            <a:r>
              <a:rPr lang="en-US" sz="1800" i="1" dirty="0" err="1"/>
              <a:t>Formulasi</a:t>
            </a:r>
            <a:r>
              <a:rPr lang="en-US" sz="1800" i="1" dirty="0"/>
              <a:t> dan uji </a:t>
            </a:r>
            <a:r>
              <a:rPr lang="en-US" sz="1800" i="1" dirty="0" err="1"/>
              <a:t>aktivitas</a:t>
            </a:r>
            <a:r>
              <a:rPr lang="en-US" sz="1800" i="1" dirty="0"/>
              <a:t> gel </a:t>
            </a:r>
            <a:r>
              <a:rPr lang="en-US" sz="1800" i="1" dirty="0" err="1"/>
              <a:t>antijerawat</a:t>
            </a:r>
            <a:r>
              <a:rPr lang="en-US" sz="1800" i="1" dirty="0"/>
              <a:t> </a:t>
            </a:r>
            <a:r>
              <a:rPr lang="en-US" sz="1800" i="1" dirty="0" err="1"/>
              <a:t>ekstrak</a:t>
            </a:r>
            <a:r>
              <a:rPr lang="en-US" sz="1800" i="1" dirty="0"/>
              <a:t> </a:t>
            </a:r>
            <a:r>
              <a:rPr lang="en-US" sz="1800" i="1" dirty="0" err="1"/>
              <a:t>umbi</a:t>
            </a:r>
            <a:r>
              <a:rPr lang="en-US" sz="1800" i="1" dirty="0"/>
              <a:t> </a:t>
            </a:r>
            <a:r>
              <a:rPr lang="en-US" sz="1800" i="1" dirty="0" err="1"/>
              <a:t>Bakung</a:t>
            </a:r>
            <a:r>
              <a:rPr lang="en-US" sz="1800" i="1" dirty="0"/>
              <a:t> (Crinum </a:t>
            </a:r>
            <a:r>
              <a:rPr lang="en-US" sz="1800" i="1" dirty="0" err="1"/>
              <a:t>asiaticum</a:t>
            </a:r>
            <a:r>
              <a:rPr lang="en-US" sz="1800" i="1" dirty="0"/>
              <a:t> L.) 	</a:t>
            </a:r>
            <a:r>
              <a:rPr lang="en-US" sz="1800" i="1" dirty="0" err="1"/>
              <a:t>terhadap</a:t>
            </a:r>
            <a:r>
              <a:rPr lang="en-US" sz="1800" i="1" dirty="0"/>
              <a:t> </a:t>
            </a:r>
            <a:r>
              <a:rPr lang="en-US" sz="1800" i="1" dirty="0" err="1"/>
              <a:t>bakteri</a:t>
            </a:r>
            <a:r>
              <a:rPr lang="en-US" sz="1800" i="1" dirty="0"/>
              <a:t> Staphylococcus aureus </a:t>
            </a:r>
            <a:r>
              <a:rPr lang="en-US" sz="1800" i="1" dirty="0" err="1"/>
              <a:t>secara</a:t>
            </a:r>
            <a:r>
              <a:rPr lang="en-US" sz="1800" i="1" dirty="0"/>
              <a:t> in vitro</a:t>
            </a:r>
            <a:r>
              <a:rPr lang="en-US" sz="1800" dirty="0"/>
              <a:t>. </a:t>
            </a:r>
            <a:r>
              <a:rPr lang="en-US" sz="1800" dirty="0" err="1"/>
              <a:t>Pharmacon</a:t>
            </a:r>
            <a:r>
              <a:rPr lang="en-US" sz="1800" dirty="0"/>
              <a:t>, 2(2).</a:t>
            </a:r>
            <a:r>
              <a:rPr lang="id-ID" sz="1800" dirty="0"/>
              <a:t/>
            </a:r>
            <a:br>
              <a:rPr lang="id-ID" sz="1800" dirty="0"/>
            </a:br>
            <a:r>
              <a:rPr lang="en-US" sz="1800" dirty="0" err="1"/>
              <a:t>Lukman</a:t>
            </a:r>
            <a:r>
              <a:rPr lang="en-US" sz="1800" dirty="0"/>
              <a:t>, A., </a:t>
            </a:r>
            <a:r>
              <a:rPr lang="en-US" sz="1800" dirty="0" err="1"/>
              <a:t>Susanti</a:t>
            </a:r>
            <a:r>
              <a:rPr lang="en-US" sz="1800" dirty="0"/>
              <a:t>, E., &amp; </a:t>
            </a:r>
            <a:r>
              <a:rPr lang="en-US" sz="1800" dirty="0" err="1"/>
              <a:t>Oktaviana</a:t>
            </a:r>
            <a:r>
              <a:rPr lang="en-US" sz="1800" dirty="0"/>
              <a:t>, R. (2012).</a:t>
            </a:r>
            <a:r>
              <a:rPr lang="en-US" sz="1800" i="1" dirty="0"/>
              <a:t> </a:t>
            </a:r>
            <a:r>
              <a:rPr lang="en-US" sz="1800" i="1" dirty="0" err="1"/>
              <a:t>Formulasi</a:t>
            </a:r>
            <a:r>
              <a:rPr lang="en-US" sz="1800" i="1" dirty="0"/>
              <a:t> gel </a:t>
            </a:r>
            <a:r>
              <a:rPr lang="en-US" sz="1800" i="1" dirty="0" err="1"/>
              <a:t>minyak</a:t>
            </a:r>
            <a:r>
              <a:rPr lang="en-US" sz="1800" i="1" dirty="0"/>
              <a:t> </a:t>
            </a:r>
            <a:r>
              <a:rPr lang="en-US" sz="1800" i="1" dirty="0" err="1"/>
              <a:t>kulit</a:t>
            </a:r>
            <a:r>
              <a:rPr lang="en-US" sz="1800" i="1" dirty="0"/>
              <a:t> </a:t>
            </a:r>
            <a:r>
              <a:rPr lang="en-US" sz="1800" i="1" dirty="0" err="1"/>
              <a:t>kayu</a:t>
            </a:r>
            <a:r>
              <a:rPr lang="en-US" sz="1800" i="1" dirty="0"/>
              <a:t> </a:t>
            </a:r>
            <a:r>
              <a:rPr lang="en-US" sz="1800" i="1" dirty="0" err="1"/>
              <a:t>manis</a:t>
            </a:r>
            <a:r>
              <a:rPr lang="en-US" sz="1800" i="1" dirty="0"/>
              <a:t> (Cinnamomum </a:t>
            </a:r>
            <a:r>
              <a:rPr lang="en-US" sz="1800" i="1" dirty="0" err="1"/>
              <a:t>burmannii</a:t>
            </a:r>
            <a:r>
              <a:rPr lang="en-US" sz="1800" i="1" dirty="0"/>
              <a:t> Bl) </a:t>
            </a:r>
            <a:r>
              <a:rPr lang="en-US" sz="1800" i="1" dirty="0" err="1"/>
              <a:t>sebagai</a:t>
            </a:r>
            <a:r>
              <a:rPr lang="en-US" sz="1800" i="1" dirty="0"/>
              <a:t> </a:t>
            </a:r>
            <a:r>
              <a:rPr lang="en-US" sz="1800" i="1" dirty="0" err="1"/>
              <a:t>sediaan</a:t>
            </a:r>
            <a:r>
              <a:rPr lang="en-US" sz="1800" i="1" dirty="0"/>
              <a:t> </a:t>
            </a:r>
            <a:r>
              <a:rPr lang="en-US" sz="1800" i="1" dirty="0" err="1"/>
              <a:t>antinyamuk</a:t>
            </a:r>
            <a:r>
              <a:rPr lang="en-US" sz="1800" dirty="0"/>
              <a:t>. 	</a:t>
            </a:r>
            <a:r>
              <a:rPr lang="en-US" sz="1800" dirty="0" err="1"/>
              <a:t>Penelitian</a:t>
            </a:r>
            <a:r>
              <a:rPr lang="en-US" sz="1800" dirty="0"/>
              <a:t> </a:t>
            </a:r>
            <a:r>
              <a:rPr lang="en-US" sz="1800" dirty="0" err="1"/>
              <a:t>Farmasi</a:t>
            </a:r>
            <a:r>
              <a:rPr lang="en-US" sz="1800" dirty="0"/>
              <a:t> Indonesia, 1(01), 24–29.</a:t>
            </a:r>
            <a:r>
              <a:rPr lang="id-ID" sz="1800" dirty="0"/>
              <a:t/>
            </a:r>
            <a:br>
              <a:rPr lang="id-ID" sz="1800" dirty="0"/>
            </a:br>
            <a:r>
              <a:rPr lang="en-US" sz="1800" dirty="0" err="1"/>
              <a:t>Nisak</a:t>
            </a:r>
            <a:r>
              <a:rPr lang="en-US" sz="1800" dirty="0"/>
              <a:t>, K. (2016). </a:t>
            </a:r>
            <a:r>
              <a:rPr lang="en-US" sz="1800" i="1" dirty="0" err="1"/>
              <a:t>Uji</a:t>
            </a:r>
            <a:r>
              <a:rPr lang="en-US" sz="1800" i="1" dirty="0"/>
              <a:t> </a:t>
            </a:r>
            <a:r>
              <a:rPr lang="en-US" sz="1800" i="1" dirty="0" err="1"/>
              <a:t>Stabilitas</a:t>
            </a:r>
            <a:r>
              <a:rPr lang="en-US" sz="1800" i="1" dirty="0"/>
              <a:t> </a:t>
            </a:r>
            <a:r>
              <a:rPr lang="en-US" sz="1800" i="1" dirty="0" err="1"/>
              <a:t>Fisik</a:t>
            </a:r>
            <a:r>
              <a:rPr lang="en-US" sz="1800" i="1" dirty="0"/>
              <a:t> </a:t>
            </a:r>
            <a:r>
              <a:rPr lang="en-US" sz="1800" i="1" dirty="0" err="1"/>
              <a:t>dan</a:t>
            </a:r>
            <a:r>
              <a:rPr lang="en-US" sz="1800" i="1" dirty="0"/>
              <a:t> Kimia </a:t>
            </a:r>
            <a:r>
              <a:rPr lang="en-US" sz="1800" i="1" dirty="0" err="1"/>
              <a:t>Sediaan</a:t>
            </a:r>
            <a:r>
              <a:rPr lang="en-US" sz="1800" i="1" dirty="0"/>
              <a:t> Gel </a:t>
            </a:r>
            <a:r>
              <a:rPr lang="en-US" sz="1800" i="1" dirty="0" err="1"/>
              <a:t>Semprot</a:t>
            </a:r>
            <a:r>
              <a:rPr lang="en-US" sz="1800" i="1" dirty="0"/>
              <a:t> </a:t>
            </a:r>
            <a:r>
              <a:rPr lang="en-US" sz="1800" i="1" dirty="0" err="1"/>
              <a:t>Ekstrak</a:t>
            </a:r>
            <a:r>
              <a:rPr lang="en-US" sz="1800" i="1" dirty="0"/>
              <a:t> </a:t>
            </a:r>
            <a:r>
              <a:rPr lang="en-US" sz="1800" i="1" dirty="0" err="1"/>
              <a:t>Etanol</a:t>
            </a:r>
            <a:r>
              <a:rPr lang="en-US" sz="1800" i="1" dirty="0"/>
              <a:t> </a:t>
            </a:r>
            <a:r>
              <a:rPr lang="en-US" sz="1800" i="1" dirty="0" err="1"/>
              <a:t>Tumbuhan</a:t>
            </a:r>
            <a:r>
              <a:rPr lang="en-US" sz="1800" i="1" dirty="0"/>
              <a:t> </a:t>
            </a:r>
            <a:r>
              <a:rPr lang="en-US" sz="1800" i="1" dirty="0" err="1"/>
              <a:t>Paku</a:t>
            </a:r>
            <a:r>
              <a:rPr lang="en-US" sz="1800" i="1" dirty="0"/>
              <a:t> (</a:t>
            </a:r>
            <a:r>
              <a:rPr lang="en-US" sz="1800" i="1" dirty="0" err="1"/>
              <a:t>Nephrolepis</a:t>
            </a:r>
            <a:r>
              <a:rPr lang="en-US" sz="1800" i="1" dirty="0"/>
              <a:t> </a:t>
            </a:r>
            <a:r>
              <a:rPr lang="en-US" sz="1800" i="1" dirty="0" err="1"/>
              <a:t>falcata</a:t>
            </a:r>
            <a:r>
              <a:rPr lang="en-US" sz="1800" i="1" dirty="0"/>
              <a:t> (Cav.) C. Chr.)</a:t>
            </a:r>
            <a:r>
              <a:rPr lang="en-US" sz="1800" dirty="0"/>
              <a:t>. FKIK UIN Jakarta.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33"/>
          </p:nvPr>
        </p:nvSpPr>
        <p:spPr>
          <a:xfrm>
            <a:off x="330868" y="23075657"/>
            <a:ext cx="14462376" cy="1919193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 err="1"/>
              <a:t>Ekstrak</a:t>
            </a:r>
            <a:r>
              <a:rPr lang="en-US" sz="1800" dirty="0"/>
              <a:t> </a:t>
            </a:r>
            <a:r>
              <a:rPr lang="en-US" sz="1800" dirty="0" err="1"/>
              <a:t>pelepah</a:t>
            </a:r>
            <a:r>
              <a:rPr lang="en-US" sz="1800" dirty="0"/>
              <a:t> </a:t>
            </a:r>
            <a:r>
              <a:rPr lang="en-US" sz="1800" dirty="0" err="1"/>
              <a:t>aren</a:t>
            </a:r>
            <a:r>
              <a:rPr lang="en-US" sz="1800" dirty="0"/>
              <a:t> </a:t>
            </a:r>
            <a:r>
              <a:rPr lang="en-US" sz="1800" i="1" dirty="0"/>
              <a:t>(</a:t>
            </a:r>
            <a:r>
              <a:rPr lang="en-US" sz="1800" i="1" dirty="0" err="1"/>
              <a:t>Arenga</a:t>
            </a:r>
            <a:r>
              <a:rPr lang="en-US" sz="1800" i="1" dirty="0"/>
              <a:t> </a:t>
            </a:r>
            <a:r>
              <a:rPr lang="en-US" sz="1800" i="1" dirty="0" err="1"/>
              <a:t>pinnata</a:t>
            </a:r>
            <a:r>
              <a:rPr lang="en-US" sz="1800" i="1" dirty="0"/>
              <a:t> </a:t>
            </a:r>
            <a:r>
              <a:rPr lang="en-US" sz="1800" i="1" dirty="0" err="1"/>
              <a:t>Merr</a:t>
            </a:r>
            <a:r>
              <a:rPr lang="en-US" sz="1800" i="1" dirty="0"/>
              <a:t>.)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diformulasikan</a:t>
            </a:r>
            <a:r>
              <a:rPr lang="en-US" sz="1800" dirty="0"/>
              <a:t> </a:t>
            </a:r>
            <a:r>
              <a:rPr lang="en-US" sz="1800" dirty="0" err="1"/>
              <a:t>menjadi</a:t>
            </a:r>
            <a:r>
              <a:rPr lang="en-US" sz="1800" dirty="0"/>
              <a:t> </a:t>
            </a:r>
            <a:r>
              <a:rPr lang="en-US" sz="1800" dirty="0" err="1"/>
              <a:t>sediaan</a:t>
            </a:r>
            <a:r>
              <a:rPr lang="en-US" sz="1800" dirty="0"/>
              <a:t> </a:t>
            </a:r>
            <a:r>
              <a:rPr lang="en-US" sz="1800" i="1" dirty="0"/>
              <a:t>spray gel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kombinasi</a:t>
            </a:r>
            <a:r>
              <a:rPr lang="en-US" sz="1800" dirty="0"/>
              <a:t> Na CMC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karbopol</a:t>
            </a:r>
            <a:r>
              <a:rPr lang="en-US" sz="1800" dirty="0"/>
              <a:t> 940 </a:t>
            </a:r>
            <a:r>
              <a:rPr lang="en-US" sz="1800" dirty="0" err="1"/>
              <a:t>sebagai</a:t>
            </a:r>
            <a:r>
              <a:rPr lang="en-US" sz="1800" dirty="0"/>
              <a:t> gelling agent.</a:t>
            </a:r>
            <a:endParaRPr lang="id-ID" sz="18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/>
              <a:t>Formula F1 </a:t>
            </a:r>
            <a:r>
              <a:rPr lang="en-US" sz="1800" dirty="0" err="1"/>
              <a:t>dan</a:t>
            </a:r>
            <a:r>
              <a:rPr lang="en-US" sz="1800" dirty="0"/>
              <a:t> F2 </a:t>
            </a:r>
            <a:r>
              <a:rPr lang="en-US" sz="1800" i="1" dirty="0"/>
              <a:t>spray gel </a:t>
            </a:r>
            <a:r>
              <a:rPr lang="en-US" sz="1800" dirty="0" err="1"/>
              <a:t>ekstrak</a:t>
            </a:r>
            <a:r>
              <a:rPr lang="en-US" sz="1800" dirty="0"/>
              <a:t> </a:t>
            </a:r>
            <a:r>
              <a:rPr lang="en-US" sz="1800" dirty="0" err="1"/>
              <a:t>pelepah</a:t>
            </a:r>
            <a:r>
              <a:rPr lang="en-US" sz="1800" dirty="0"/>
              <a:t> </a:t>
            </a:r>
            <a:r>
              <a:rPr lang="en-US" sz="1800" dirty="0" err="1"/>
              <a:t>aren</a:t>
            </a:r>
            <a:r>
              <a:rPr lang="en-US" sz="1800" dirty="0"/>
              <a:t> </a:t>
            </a:r>
            <a:r>
              <a:rPr lang="en-US" sz="1800" dirty="0" err="1"/>
              <a:t>memenuhi</a:t>
            </a:r>
            <a:r>
              <a:rPr lang="en-US" sz="1800" dirty="0"/>
              <a:t> </a:t>
            </a:r>
            <a:r>
              <a:rPr lang="en-US" sz="1800" dirty="0" err="1"/>
              <a:t>syarat</a:t>
            </a:r>
            <a:r>
              <a:rPr lang="en-US" sz="1800" dirty="0"/>
              <a:t> </a:t>
            </a:r>
            <a:r>
              <a:rPr lang="en-US" sz="1800" dirty="0" err="1"/>
              <a:t>evaluasi</a:t>
            </a:r>
            <a:r>
              <a:rPr lang="en-US" sz="1800" dirty="0"/>
              <a:t> </a:t>
            </a:r>
            <a:r>
              <a:rPr lang="en-US" sz="1800" dirty="0" err="1"/>
              <a:t>meliputi</a:t>
            </a:r>
            <a:r>
              <a:rPr lang="en-US" sz="1800" dirty="0"/>
              <a:t> </a:t>
            </a:r>
            <a:r>
              <a:rPr lang="en-US" sz="1800" dirty="0" err="1"/>
              <a:t>uji</a:t>
            </a:r>
            <a:r>
              <a:rPr lang="en-US" sz="1800" dirty="0"/>
              <a:t> </a:t>
            </a:r>
            <a:r>
              <a:rPr lang="en-US" sz="1800" dirty="0" err="1"/>
              <a:t>organoleptik</a:t>
            </a:r>
            <a:r>
              <a:rPr lang="en-US" sz="1800" dirty="0"/>
              <a:t>, </a:t>
            </a:r>
            <a:r>
              <a:rPr lang="en-US" sz="1800" dirty="0" err="1"/>
              <a:t>homogenitas</a:t>
            </a:r>
            <a:r>
              <a:rPr lang="en-US" sz="1800" dirty="0"/>
              <a:t>, pH, </a:t>
            </a:r>
            <a:r>
              <a:rPr lang="en-US" sz="1800" dirty="0" err="1"/>
              <a:t>viskositas</a:t>
            </a:r>
            <a:r>
              <a:rPr lang="en-US" sz="1800" dirty="0"/>
              <a:t>, </a:t>
            </a:r>
            <a:r>
              <a:rPr lang="en-US" sz="1800" dirty="0" err="1"/>
              <a:t>daya</a:t>
            </a:r>
            <a:r>
              <a:rPr lang="en-US" sz="1800" dirty="0"/>
              <a:t> </a:t>
            </a:r>
            <a:r>
              <a:rPr lang="en-US" sz="1800" dirty="0" err="1"/>
              <a:t>lekat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pola</a:t>
            </a:r>
            <a:r>
              <a:rPr lang="en-US" sz="1800" dirty="0"/>
              <a:t> </a:t>
            </a:r>
            <a:r>
              <a:rPr lang="en-US" sz="1800" dirty="0" err="1"/>
              <a:t>penyemprotan</a:t>
            </a:r>
            <a:r>
              <a:rPr lang="en-US" sz="1800" dirty="0"/>
              <a:t> </a:t>
            </a:r>
            <a:r>
              <a:rPr lang="en-US" sz="1800" dirty="0" err="1"/>
              <a:t>sementara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uji</a:t>
            </a:r>
            <a:r>
              <a:rPr lang="en-US" sz="1800" dirty="0"/>
              <a:t> </a:t>
            </a:r>
            <a:r>
              <a:rPr lang="en-US" sz="1800" dirty="0" err="1"/>
              <a:t>daya</a:t>
            </a:r>
            <a:r>
              <a:rPr lang="en-US" sz="1800" dirty="0"/>
              <a:t> </a:t>
            </a:r>
            <a:r>
              <a:rPr lang="en-US" sz="1800" dirty="0" err="1"/>
              <a:t>sebar</a:t>
            </a:r>
            <a:r>
              <a:rPr lang="en-US" sz="1800" dirty="0"/>
              <a:t> Formula F1 </a:t>
            </a:r>
            <a:r>
              <a:rPr lang="en-US" sz="1800" dirty="0" err="1"/>
              <a:t>dan</a:t>
            </a:r>
            <a:r>
              <a:rPr lang="en-US" sz="1800" dirty="0"/>
              <a:t> Formula F2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memenuhi</a:t>
            </a:r>
            <a:r>
              <a:rPr lang="en-US" sz="1800" dirty="0"/>
              <a:t> </a:t>
            </a:r>
            <a:r>
              <a:rPr lang="en-US" sz="1800" dirty="0" err="1"/>
              <a:t>persyaratan</a:t>
            </a:r>
            <a:r>
              <a:rPr lang="en-US" sz="1800" dirty="0"/>
              <a:t>. Formula F3 </a:t>
            </a:r>
            <a:r>
              <a:rPr lang="en-US" sz="1800" i="1" dirty="0"/>
              <a:t>spray gel </a:t>
            </a:r>
            <a:r>
              <a:rPr lang="en-US" sz="1800" dirty="0" err="1"/>
              <a:t>ekstrak</a:t>
            </a:r>
            <a:r>
              <a:rPr lang="en-US" sz="1800" dirty="0"/>
              <a:t> </a:t>
            </a:r>
            <a:r>
              <a:rPr lang="en-US" sz="1800" dirty="0" err="1"/>
              <a:t>pelepah</a:t>
            </a:r>
            <a:r>
              <a:rPr lang="en-US" sz="1800" dirty="0"/>
              <a:t> </a:t>
            </a:r>
            <a:r>
              <a:rPr lang="en-US" sz="1800" dirty="0" err="1"/>
              <a:t>aren</a:t>
            </a:r>
            <a:r>
              <a:rPr lang="en-US" sz="1800" dirty="0"/>
              <a:t> </a:t>
            </a:r>
            <a:r>
              <a:rPr lang="en-US" sz="1800" dirty="0" err="1"/>
              <a:t>memenuhi</a:t>
            </a:r>
            <a:r>
              <a:rPr lang="en-US" sz="1800" dirty="0"/>
              <a:t> </a:t>
            </a:r>
            <a:r>
              <a:rPr lang="en-US" sz="1800" dirty="0" err="1"/>
              <a:t>syarat</a:t>
            </a:r>
            <a:r>
              <a:rPr lang="en-US" sz="1800" dirty="0"/>
              <a:t> </a:t>
            </a:r>
            <a:r>
              <a:rPr lang="en-US" sz="1800" dirty="0" err="1"/>
              <a:t>evaluasi</a:t>
            </a:r>
            <a:r>
              <a:rPr lang="en-US" sz="1800" dirty="0"/>
              <a:t> </a:t>
            </a:r>
            <a:r>
              <a:rPr lang="en-US" sz="1800" dirty="0" err="1"/>
              <a:t>meliputi</a:t>
            </a:r>
            <a:r>
              <a:rPr lang="en-US" sz="1800" dirty="0"/>
              <a:t> uji </a:t>
            </a:r>
            <a:r>
              <a:rPr lang="en-US" sz="1800" dirty="0" err="1"/>
              <a:t>organoleptik</a:t>
            </a:r>
            <a:r>
              <a:rPr lang="en-US" sz="1800" dirty="0"/>
              <a:t>, </a:t>
            </a:r>
            <a:r>
              <a:rPr lang="en-US" sz="1800" dirty="0" err="1"/>
              <a:t>homogenitas</a:t>
            </a:r>
            <a:r>
              <a:rPr lang="en-US" sz="1800" dirty="0"/>
              <a:t>, pH, </a:t>
            </a:r>
            <a:r>
              <a:rPr lang="en-US" sz="1800" dirty="0" err="1"/>
              <a:t>daya</a:t>
            </a:r>
            <a:r>
              <a:rPr lang="en-US" sz="1800" dirty="0"/>
              <a:t> </a:t>
            </a:r>
            <a:r>
              <a:rPr lang="en-US" sz="1800" dirty="0" err="1"/>
              <a:t>lekat</a:t>
            </a:r>
            <a:r>
              <a:rPr lang="en-US" sz="1800" dirty="0"/>
              <a:t>, </a:t>
            </a:r>
            <a:r>
              <a:rPr lang="en-US" sz="1800" dirty="0" err="1"/>
              <a:t>daya</a:t>
            </a:r>
            <a:r>
              <a:rPr lang="en-US" sz="1800" dirty="0"/>
              <a:t> </a:t>
            </a:r>
            <a:r>
              <a:rPr lang="en-US" sz="1800" dirty="0" err="1"/>
              <a:t>sebar</a:t>
            </a:r>
            <a:r>
              <a:rPr lang="en-US" sz="1800" dirty="0"/>
              <a:t> </a:t>
            </a:r>
            <a:r>
              <a:rPr lang="en-US" sz="1800" dirty="0" err="1"/>
              <a:t>sementara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uji </a:t>
            </a:r>
            <a:r>
              <a:rPr lang="en-US" sz="1800" dirty="0" err="1"/>
              <a:t>viskositas</a:t>
            </a:r>
            <a:r>
              <a:rPr lang="en-US" sz="1800" dirty="0"/>
              <a:t> dan </a:t>
            </a:r>
            <a:r>
              <a:rPr lang="en-US" sz="1800" dirty="0" err="1"/>
              <a:t>pola</a:t>
            </a:r>
            <a:r>
              <a:rPr lang="en-US" sz="1800" dirty="0"/>
              <a:t> </a:t>
            </a:r>
            <a:r>
              <a:rPr lang="en-US" sz="1800" dirty="0" err="1"/>
              <a:t>penyemprotan</a:t>
            </a:r>
            <a:r>
              <a:rPr lang="en-US" sz="1800" dirty="0"/>
              <a:t> formula F3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memenuhi</a:t>
            </a:r>
            <a:r>
              <a:rPr lang="en-US" sz="1800" dirty="0"/>
              <a:t> </a:t>
            </a:r>
            <a:r>
              <a:rPr lang="en-US" sz="1800" dirty="0" err="1"/>
              <a:t>persyaratan</a:t>
            </a:r>
            <a:r>
              <a:rPr lang="en-US" sz="1800" dirty="0"/>
              <a:t>.</a:t>
            </a:r>
            <a:endParaRPr lang="id-ID" sz="18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800" dirty="0" err="1"/>
              <a:t>Variasi</a:t>
            </a:r>
            <a:r>
              <a:rPr lang="en-US" sz="1800" dirty="0"/>
              <a:t> </a:t>
            </a:r>
            <a:r>
              <a:rPr lang="en-US" sz="1800" dirty="0" err="1"/>
              <a:t>konsentrasi</a:t>
            </a:r>
            <a:r>
              <a:rPr lang="en-US" sz="1800" dirty="0"/>
              <a:t> Natrium CMC dan </a:t>
            </a:r>
            <a:r>
              <a:rPr lang="en-US" sz="1800" dirty="0" err="1"/>
              <a:t>Karbopol</a:t>
            </a:r>
            <a:r>
              <a:rPr lang="en-US" sz="1800" dirty="0"/>
              <a:t> 940 </a:t>
            </a:r>
            <a:r>
              <a:rPr lang="en-US" sz="1800" dirty="0" err="1"/>
              <a:t>berpengaruh</a:t>
            </a:r>
            <a:r>
              <a:rPr lang="en-US" sz="1800" dirty="0"/>
              <a:t> </a:t>
            </a:r>
            <a:r>
              <a:rPr lang="en-US" sz="1800" dirty="0" err="1"/>
              <a:t>signifikan</a:t>
            </a:r>
            <a:r>
              <a:rPr lang="en-US" sz="1800" dirty="0"/>
              <a:t> (p&lt;0,05) </a:t>
            </a:r>
            <a:r>
              <a:rPr lang="en-US" sz="1800" dirty="0" err="1"/>
              <a:t>terhadap</a:t>
            </a:r>
            <a:r>
              <a:rPr lang="en-US" sz="1800" dirty="0"/>
              <a:t> uji </a:t>
            </a:r>
            <a:r>
              <a:rPr lang="en-US" sz="1800" dirty="0" err="1"/>
              <a:t>organoleptis</a:t>
            </a:r>
            <a:r>
              <a:rPr lang="en-US" sz="1800" dirty="0"/>
              <a:t>, uji </a:t>
            </a:r>
            <a:r>
              <a:rPr lang="en-US" sz="1800" dirty="0" err="1"/>
              <a:t>daya</a:t>
            </a:r>
            <a:r>
              <a:rPr lang="en-US" sz="1800" dirty="0"/>
              <a:t> </a:t>
            </a:r>
            <a:r>
              <a:rPr lang="en-US" sz="1800" dirty="0" err="1"/>
              <a:t>sebar</a:t>
            </a:r>
            <a:r>
              <a:rPr lang="en-US" sz="1800" dirty="0"/>
              <a:t>, uji pH, uji </a:t>
            </a:r>
            <a:r>
              <a:rPr lang="en-US" sz="1800" dirty="0" err="1"/>
              <a:t>viskositas</a:t>
            </a:r>
            <a:r>
              <a:rPr lang="en-US" sz="1800" dirty="0"/>
              <a:t> dan uji </a:t>
            </a:r>
            <a:r>
              <a:rPr lang="en-US" sz="1800" dirty="0" err="1"/>
              <a:t>pola</a:t>
            </a:r>
            <a:r>
              <a:rPr lang="en-US" sz="1800" dirty="0"/>
              <a:t> </a:t>
            </a:r>
            <a:r>
              <a:rPr lang="en-US" sz="1800" dirty="0" err="1"/>
              <a:t>penyemprotan</a:t>
            </a:r>
            <a:r>
              <a:rPr lang="en-US" sz="1800" dirty="0"/>
              <a:t> </a:t>
            </a:r>
            <a:r>
              <a:rPr lang="en-US" sz="1800" dirty="0" err="1"/>
              <a:t>tetapi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berpengaruh</a:t>
            </a:r>
            <a:r>
              <a:rPr lang="en-US" sz="1800" dirty="0"/>
              <a:t> </a:t>
            </a:r>
            <a:r>
              <a:rPr lang="en-US" sz="1800" dirty="0" err="1"/>
              <a:t>signifikan</a:t>
            </a:r>
            <a:r>
              <a:rPr lang="en-US" sz="1800" dirty="0"/>
              <a:t> (p&gt;0,05) </a:t>
            </a:r>
            <a:r>
              <a:rPr lang="en-US" sz="1800" dirty="0" err="1"/>
              <a:t>terhadap</a:t>
            </a:r>
            <a:r>
              <a:rPr lang="en-US" sz="1800" dirty="0"/>
              <a:t> uji </a:t>
            </a:r>
            <a:r>
              <a:rPr lang="en-US" sz="1800" dirty="0" err="1"/>
              <a:t>daya</a:t>
            </a:r>
            <a:r>
              <a:rPr lang="en-US" sz="1800" dirty="0"/>
              <a:t> </a:t>
            </a:r>
            <a:r>
              <a:rPr lang="en-US" sz="1800" dirty="0" err="1"/>
              <a:t>lekat</a:t>
            </a:r>
            <a:r>
              <a:rPr lang="en-US" sz="1800" dirty="0"/>
              <a:t>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55768" y="4392797"/>
            <a:ext cx="14315225" cy="3779653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 Placeholder 3"/>
          <p:cNvSpPr txBox="1">
            <a:spLocks/>
          </p:cNvSpPr>
          <p:nvPr/>
        </p:nvSpPr>
        <p:spPr>
          <a:xfrm>
            <a:off x="375525" y="8460603"/>
            <a:ext cx="2461242" cy="521718"/>
          </a:xfrm>
          <a:prstGeom prst="round1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173846" tIns="45720" rIns="91440" bIns="45720" rtlCol="0" anchor="ctr">
            <a:noAutofit/>
          </a:bodyPr>
          <a:lstStyle>
            <a:lvl1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algn="ctr"/>
            <a:r>
              <a:rPr lang="id-ID" sz="240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</a:rPr>
              <a:t>Latar belakang</a:t>
            </a:r>
            <a:endParaRPr lang="en-US" sz="2400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4" name="CHANGE PICTURE HERE 1">
            <a:extLst>
              <a:ext uri="{FF2B5EF4-FFF2-40B4-BE49-F238E27FC236}">
                <a16:creationId xmlns="" xmlns:a16="http://schemas.microsoft.com/office/drawing/2014/main" id="{9414E70D-8E2C-463D-B713-329C80BF12C8}"/>
              </a:ext>
            </a:extLst>
          </p:cNvPr>
          <p:cNvPicPr>
            <a:picLocks noGrp="1"/>
          </p:cNvPicPr>
          <p:nvPr>
            <p:ph sz="quarter" idx="27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51" r="25651"/>
          <a:stretch/>
        </p:blipFill>
        <p:spPr>
          <a:xfrm>
            <a:off x="601595" y="9092791"/>
            <a:ext cx="935183" cy="1007812"/>
          </a:xfrm>
          <a:prstGeom prst="round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386222" y="8993123"/>
            <a:ext cx="3197755" cy="27726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CHANGE PICTURE HERE 2">
            <a:extLst>
              <a:ext uri="{FF2B5EF4-FFF2-40B4-BE49-F238E27FC236}">
                <a16:creationId xmlns="" xmlns:a16="http://schemas.microsoft.com/office/drawing/2014/main" id="{10BF06D8-30CE-419C-87C9-D6A8A63FA6D3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32" r="10126"/>
          <a:stretch/>
        </p:blipFill>
        <p:spPr>
          <a:xfrm>
            <a:off x="2424980" y="9075044"/>
            <a:ext cx="905419" cy="1025559"/>
          </a:xfrm>
          <a:prstGeom prst="roundRect">
            <a:avLst/>
          </a:prstGeom>
          <a:noFill/>
        </p:spPr>
      </p:pic>
      <p:pic>
        <p:nvPicPr>
          <p:cNvPr id="27" name="CHANGE PICTURE HERE 3">
            <a:extLst>
              <a:ext uri="{FF2B5EF4-FFF2-40B4-BE49-F238E27FC236}">
                <a16:creationId xmlns="" xmlns:a16="http://schemas.microsoft.com/office/drawing/2014/main" id="{EC7A6095-951F-41D0-9547-C70CE9D02D2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7" b="2457"/>
          <a:stretch/>
        </p:blipFill>
        <p:spPr>
          <a:xfrm>
            <a:off x="2417935" y="10616987"/>
            <a:ext cx="924870" cy="1086673"/>
          </a:xfrm>
          <a:prstGeom prst="roundRect">
            <a:avLst/>
          </a:prstGeom>
          <a:noFill/>
        </p:spPr>
      </p:pic>
      <p:pic>
        <p:nvPicPr>
          <p:cNvPr id="28" name="CHANGE PICTURE HERE 4">
            <a:extLst>
              <a:ext uri="{FF2B5EF4-FFF2-40B4-BE49-F238E27FC236}">
                <a16:creationId xmlns="" xmlns:a16="http://schemas.microsoft.com/office/drawing/2014/main" id="{97499578-C6F9-4917-B61D-13EBD731709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11" r="23511"/>
          <a:stretch/>
        </p:blipFill>
        <p:spPr>
          <a:xfrm>
            <a:off x="651744" y="10616986"/>
            <a:ext cx="935183" cy="1114457"/>
          </a:xfrm>
          <a:prstGeom prst="roundRect">
            <a:avLst/>
          </a:prstGeom>
          <a:noFill/>
        </p:spPr>
      </p:pic>
      <p:sp>
        <p:nvSpPr>
          <p:cNvPr id="32" name="Right Arrow 31"/>
          <p:cNvSpPr/>
          <p:nvPr/>
        </p:nvSpPr>
        <p:spPr>
          <a:xfrm>
            <a:off x="1742356" y="9502375"/>
            <a:ext cx="364499" cy="3194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 rot="5400000">
            <a:off x="2747064" y="10196462"/>
            <a:ext cx="261249" cy="2867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 rot="10800000">
            <a:off x="1755964" y="10981619"/>
            <a:ext cx="420799" cy="4138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 Placeholder 3"/>
          <p:cNvSpPr txBox="1">
            <a:spLocks/>
          </p:cNvSpPr>
          <p:nvPr/>
        </p:nvSpPr>
        <p:spPr>
          <a:xfrm>
            <a:off x="3754958" y="8477118"/>
            <a:ext cx="2524885" cy="515243"/>
          </a:xfrm>
          <a:prstGeom prst="round1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173846" tIns="45720" rIns="91440" bIns="45720" rtlCol="0" anchor="ctr">
            <a:noAutofit/>
          </a:bodyPr>
          <a:lstStyle>
            <a:lvl1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algn="ctr"/>
            <a:r>
              <a:rPr lang="id-ID" sz="2400" dirty="0">
                <a:ln>
                  <a:solidFill>
                    <a:schemeClr val="bg1">
                      <a:lumMod val="95000"/>
                    </a:schemeClr>
                  </a:solidFill>
                </a:ln>
              </a:rPr>
              <a:t>tujuan</a:t>
            </a:r>
            <a:endParaRPr lang="en-US" sz="2400" dirty="0">
              <a:ln>
                <a:solidFill>
                  <a:schemeClr val="bg1">
                    <a:lumMod val="95000"/>
                  </a:schemeClr>
                </a:solidFill>
              </a:ln>
            </a:endParaRPr>
          </a:p>
        </p:txBody>
      </p:sp>
      <p:sp>
        <p:nvSpPr>
          <p:cNvPr id="37" name="Text Placeholder 3"/>
          <p:cNvSpPr txBox="1">
            <a:spLocks/>
          </p:cNvSpPr>
          <p:nvPr/>
        </p:nvSpPr>
        <p:spPr>
          <a:xfrm>
            <a:off x="8941962" y="8473241"/>
            <a:ext cx="2351015" cy="536544"/>
          </a:xfrm>
          <a:prstGeom prst="round1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173846" tIns="45720" rIns="91440" bIns="45720" rtlCol="0" anchor="ctr">
            <a:noAutofit/>
          </a:bodyPr>
          <a:lstStyle>
            <a:lvl1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algn="ctr"/>
            <a:r>
              <a:rPr lang="id-ID" sz="2400" dirty="0">
                <a:ln>
                  <a:solidFill>
                    <a:schemeClr val="bg1">
                      <a:lumMod val="95000"/>
                    </a:schemeClr>
                  </a:solidFill>
                </a:ln>
              </a:rPr>
              <a:t>metode</a:t>
            </a:r>
            <a:endParaRPr lang="en-US" sz="2000" dirty="0">
              <a:ln>
                <a:solidFill>
                  <a:schemeClr val="bg1">
                    <a:lumMod val="95000"/>
                  </a:schemeClr>
                </a:solidFill>
              </a:ln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975710" y="9161103"/>
            <a:ext cx="555439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dirty="0" err="1"/>
              <a:t>Determinasi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Penyiapan</a:t>
            </a:r>
            <a:r>
              <a:rPr lang="en-US" dirty="0"/>
              <a:t> </a:t>
            </a:r>
            <a:r>
              <a:rPr lang="en-US" dirty="0" err="1"/>
              <a:t>Sampel</a:t>
            </a:r>
            <a:endParaRPr lang="id-ID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Ekstrak</a:t>
            </a:r>
            <a:r>
              <a:rPr lang="en-US" dirty="0"/>
              <a:t> </a:t>
            </a:r>
            <a:r>
              <a:rPr lang="en-US" dirty="0" err="1"/>
              <a:t>Pelepah</a:t>
            </a:r>
            <a:r>
              <a:rPr lang="en-US" dirty="0"/>
              <a:t> </a:t>
            </a:r>
            <a:r>
              <a:rPr lang="en-US" dirty="0" err="1"/>
              <a:t>Aren</a:t>
            </a:r>
            <a:r>
              <a:rPr lang="en-US" dirty="0"/>
              <a:t> (</a:t>
            </a:r>
            <a:r>
              <a:rPr lang="en-US" i="1" dirty="0" err="1"/>
              <a:t>Arenga</a:t>
            </a:r>
            <a:r>
              <a:rPr lang="en-US" i="1" dirty="0"/>
              <a:t> </a:t>
            </a:r>
            <a:r>
              <a:rPr lang="en-US" i="1" dirty="0" err="1"/>
              <a:t>pinnata</a:t>
            </a:r>
            <a:r>
              <a:rPr lang="en-US" dirty="0"/>
              <a:t> </a:t>
            </a:r>
            <a:r>
              <a:rPr lang="en-US" dirty="0" err="1"/>
              <a:t>Merr</a:t>
            </a:r>
            <a:r>
              <a:rPr lang="en-US" dirty="0"/>
              <a:t>.)</a:t>
            </a:r>
            <a:endParaRPr lang="id-ID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Tanin</a:t>
            </a:r>
            <a:endParaRPr lang="id-ID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dirty="0" err="1"/>
              <a:t>Formulasi</a:t>
            </a:r>
            <a:r>
              <a:rPr lang="en-US" dirty="0"/>
              <a:t> </a:t>
            </a:r>
            <a:r>
              <a:rPr lang="en-US" dirty="0" err="1"/>
              <a:t>Sediaan</a:t>
            </a:r>
            <a:r>
              <a:rPr lang="en-US" dirty="0"/>
              <a:t> </a:t>
            </a:r>
            <a:r>
              <a:rPr lang="en-US" i="1" dirty="0"/>
              <a:t>Spray Gel</a:t>
            </a:r>
            <a:r>
              <a:rPr lang="en-US" dirty="0"/>
              <a:t> </a:t>
            </a:r>
            <a:r>
              <a:rPr lang="en-US" dirty="0" err="1"/>
              <a:t>Ekstrak</a:t>
            </a:r>
            <a:r>
              <a:rPr lang="en-US" dirty="0"/>
              <a:t> </a:t>
            </a:r>
            <a:r>
              <a:rPr lang="en-US" dirty="0" err="1"/>
              <a:t>Pelepah</a:t>
            </a:r>
            <a:r>
              <a:rPr lang="en-US" dirty="0"/>
              <a:t> </a:t>
            </a:r>
            <a:r>
              <a:rPr lang="en-US" dirty="0" err="1"/>
              <a:t>Aren</a:t>
            </a:r>
            <a:endParaRPr lang="id-ID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Sediaan</a:t>
            </a:r>
            <a:r>
              <a:rPr lang="en-US" dirty="0"/>
              <a:t> </a:t>
            </a:r>
            <a:r>
              <a:rPr lang="en-US" i="1" dirty="0"/>
              <a:t>Spray Gel</a:t>
            </a:r>
            <a:r>
              <a:rPr lang="en-US" dirty="0"/>
              <a:t> </a:t>
            </a:r>
            <a:r>
              <a:rPr lang="en-US" dirty="0" err="1"/>
              <a:t>Ekstrak</a:t>
            </a:r>
            <a:r>
              <a:rPr lang="en-US" dirty="0"/>
              <a:t> </a:t>
            </a:r>
            <a:r>
              <a:rPr lang="en-US" dirty="0" err="1"/>
              <a:t>Pelepah</a:t>
            </a:r>
            <a:r>
              <a:rPr lang="en-US" dirty="0"/>
              <a:t> </a:t>
            </a:r>
            <a:r>
              <a:rPr lang="en-US" dirty="0" err="1"/>
              <a:t>Aren</a:t>
            </a:r>
            <a:r>
              <a:rPr lang="en-US" dirty="0"/>
              <a:t> (</a:t>
            </a:r>
            <a:r>
              <a:rPr lang="en-US" i="1" dirty="0" err="1"/>
              <a:t>Arenga</a:t>
            </a:r>
            <a:r>
              <a:rPr lang="en-US" i="1" dirty="0"/>
              <a:t> </a:t>
            </a:r>
            <a:r>
              <a:rPr lang="en-US" i="1" dirty="0" err="1"/>
              <a:t>pinnata</a:t>
            </a:r>
            <a:r>
              <a:rPr lang="en-US" dirty="0"/>
              <a:t> </a:t>
            </a:r>
            <a:r>
              <a:rPr lang="en-US" dirty="0" err="1"/>
              <a:t>Merr</a:t>
            </a:r>
            <a:r>
              <a:rPr lang="en-US" dirty="0"/>
              <a:t>.)</a:t>
            </a:r>
            <a:endParaRPr lang="id-ID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Sediaan</a:t>
            </a:r>
            <a:r>
              <a:rPr lang="en-US" dirty="0"/>
              <a:t> </a:t>
            </a:r>
            <a:r>
              <a:rPr lang="en-US" i="1" dirty="0"/>
              <a:t>Spray Gel</a:t>
            </a:r>
            <a:r>
              <a:rPr lang="en-US" dirty="0"/>
              <a:t> </a:t>
            </a:r>
            <a:r>
              <a:rPr lang="en-US" dirty="0" err="1"/>
              <a:t>Ekstrak</a:t>
            </a:r>
            <a:r>
              <a:rPr lang="en-US" dirty="0"/>
              <a:t> </a:t>
            </a:r>
            <a:r>
              <a:rPr lang="en-US" dirty="0" err="1"/>
              <a:t>Pelepah</a:t>
            </a:r>
            <a:r>
              <a:rPr lang="en-US" dirty="0"/>
              <a:t> </a:t>
            </a:r>
            <a:r>
              <a:rPr lang="en-US" dirty="0" err="1"/>
              <a:t>Aren</a:t>
            </a:r>
            <a:r>
              <a:rPr lang="en-US" dirty="0"/>
              <a:t> (</a:t>
            </a:r>
            <a:r>
              <a:rPr lang="en-US" i="1" dirty="0" err="1"/>
              <a:t>Arenga</a:t>
            </a:r>
            <a:r>
              <a:rPr lang="en-US" i="1" dirty="0"/>
              <a:t> </a:t>
            </a:r>
            <a:r>
              <a:rPr lang="en-US" i="1" dirty="0" err="1"/>
              <a:t>pinnata</a:t>
            </a:r>
            <a:r>
              <a:rPr lang="en-US" dirty="0"/>
              <a:t> </a:t>
            </a:r>
            <a:r>
              <a:rPr lang="en-US" dirty="0" err="1"/>
              <a:t>Merr</a:t>
            </a:r>
            <a:r>
              <a:rPr lang="en-US" dirty="0"/>
              <a:t>.)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754011" y="9012348"/>
            <a:ext cx="5017917" cy="2763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8941962" y="9012348"/>
            <a:ext cx="5729031" cy="27432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727109" y="9281324"/>
            <a:ext cx="499502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Mengetahui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ekstrak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pelepah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aren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diformulasikan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bentuk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sediaan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spray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gel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Mengetahui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formula yang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memenuhi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syarat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evaluasi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sediaan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spray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gel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ekstrak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pelepah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aren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Mengetahui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pengaruh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variasi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konsentrasi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Na CMC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Karbopol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940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evaluasi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sediaan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spray gel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ekstrak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pelepah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aren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5" name="Picture 4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92" y="28098"/>
            <a:ext cx="899015" cy="844679"/>
          </a:xfrm>
          <a:prstGeom prst="rect">
            <a:avLst/>
          </a:prstGeom>
        </p:spPr>
      </p:pic>
      <p:pic>
        <p:nvPicPr>
          <p:cNvPr id="46" name="Picture 4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324" y="190372"/>
            <a:ext cx="1312238" cy="651380"/>
          </a:xfrm>
          <a:prstGeom prst="rect">
            <a:avLst/>
          </a:prstGeom>
        </p:spPr>
      </p:pic>
      <p:pic>
        <p:nvPicPr>
          <p:cNvPr id="47" name="Picture 46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231" y="52850"/>
            <a:ext cx="886641" cy="790938"/>
          </a:xfrm>
          <a:prstGeom prst="rect">
            <a:avLst/>
          </a:prstGeom>
        </p:spPr>
      </p:pic>
      <p:pic>
        <p:nvPicPr>
          <p:cNvPr id="49" name="Content Placeholder 48"/>
          <p:cNvPicPr>
            <a:picLocks noGrp="1" noChangeAspect="1"/>
          </p:cNvPicPr>
          <p:nvPr>
            <p:ph sz="quarter" idx="30"/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50" y="29034540"/>
            <a:ext cx="12905885" cy="1020343"/>
          </a:xfrm>
          <a:prstGeom prst="rect">
            <a:avLst/>
          </a:prstGeom>
        </p:spPr>
      </p:pic>
      <p:sp>
        <p:nvSpPr>
          <p:cNvPr id="51" name="Text Placeholder 3"/>
          <p:cNvSpPr txBox="1">
            <a:spLocks/>
          </p:cNvSpPr>
          <p:nvPr/>
        </p:nvSpPr>
        <p:spPr>
          <a:xfrm>
            <a:off x="385678" y="11928723"/>
            <a:ext cx="2200007" cy="509636"/>
          </a:xfrm>
          <a:prstGeom prst="round1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173846" tIns="45720" rIns="91440" bIns="45720" rtlCol="0" anchor="ctr">
            <a:noAutofit/>
          </a:bodyPr>
          <a:lstStyle>
            <a:lvl1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algn="ctr"/>
            <a:r>
              <a:rPr lang="id-ID" sz="2400" dirty="0">
                <a:ln>
                  <a:solidFill>
                    <a:schemeClr val="bg1">
                      <a:lumMod val="95000"/>
                    </a:schemeClr>
                  </a:solidFill>
                </a:ln>
              </a:rPr>
              <a:t>hasil</a:t>
            </a:r>
            <a:endParaRPr lang="en-US" sz="2000" dirty="0">
              <a:ln>
                <a:solidFill>
                  <a:schemeClr val="bg1">
                    <a:lumMod val="95000"/>
                  </a:schemeClr>
                </a:solidFill>
              </a:ln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80786" y="12441440"/>
            <a:ext cx="14323710" cy="98437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90792" y="26634679"/>
            <a:ext cx="14323710" cy="22169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 Placeholder 3"/>
          <p:cNvSpPr txBox="1">
            <a:spLocks/>
          </p:cNvSpPr>
          <p:nvPr/>
        </p:nvSpPr>
        <p:spPr>
          <a:xfrm>
            <a:off x="393920" y="22562869"/>
            <a:ext cx="2470143" cy="521718"/>
          </a:xfrm>
          <a:prstGeom prst="round1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173846" tIns="45720" rIns="91440" bIns="45720" rtlCol="0" anchor="ctr">
            <a:noAutofit/>
          </a:bodyPr>
          <a:lstStyle>
            <a:lvl1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algn="ctr"/>
            <a:r>
              <a:rPr lang="id-ID" sz="2400" dirty="0">
                <a:ln>
                  <a:solidFill>
                    <a:schemeClr val="bg1">
                      <a:lumMod val="95000"/>
                    </a:schemeClr>
                  </a:solidFill>
                </a:ln>
              </a:rPr>
              <a:t>kesimpulan</a:t>
            </a:r>
            <a:endParaRPr lang="en-US" sz="2000" dirty="0">
              <a:ln>
                <a:solidFill>
                  <a:schemeClr val="bg1">
                    <a:lumMod val="95000"/>
                  </a:schemeClr>
                </a:solidFill>
              </a:ln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89516" y="23092012"/>
            <a:ext cx="14326262" cy="27949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 Placeholder 3"/>
          <p:cNvSpPr txBox="1">
            <a:spLocks/>
          </p:cNvSpPr>
          <p:nvPr/>
        </p:nvSpPr>
        <p:spPr>
          <a:xfrm>
            <a:off x="398238" y="26130964"/>
            <a:ext cx="2460146" cy="495803"/>
          </a:xfrm>
          <a:prstGeom prst="round1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173846" tIns="45720" rIns="91440" bIns="45720" rtlCol="0" anchor="ctr">
            <a:noAutofit/>
          </a:bodyPr>
          <a:lstStyle>
            <a:lvl1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1512418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4101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algn="ctr"/>
            <a:r>
              <a:rPr lang="id-ID" sz="2400" dirty="0">
                <a:ln>
                  <a:solidFill>
                    <a:schemeClr val="bg1">
                      <a:lumMod val="95000"/>
                    </a:schemeClr>
                  </a:solidFill>
                </a:ln>
              </a:rPr>
              <a:t>Daftar pustaka</a:t>
            </a:r>
            <a:endParaRPr lang="en-US" sz="2400" dirty="0">
              <a:ln>
                <a:solidFill>
                  <a:schemeClr val="bg1">
                    <a:lumMod val="95000"/>
                  </a:schemeClr>
                </a:solidFill>
              </a:ln>
            </a:endParaRPr>
          </a:p>
        </p:txBody>
      </p:sp>
      <p:pic>
        <p:nvPicPr>
          <p:cNvPr id="58" name="Picture 57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407" y="28865189"/>
            <a:ext cx="952452" cy="883936"/>
          </a:xfrm>
          <a:prstGeom prst="rect">
            <a:avLst/>
          </a:prstGeom>
        </p:spPr>
      </p:pic>
      <p:sp>
        <p:nvSpPr>
          <p:cNvPr id="72" name="Rectangle 71"/>
          <p:cNvSpPr/>
          <p:nvPr/>
        </p:nvSpPr>
        <p:spPr>
          <a:xfrm>
            <a:off x="5532742" y="19778964"/>
            <a:ext cx="4719360" cy="39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id-ID" sz="2400" b="1" dirty="0">
                <a:solidFill>
                  <a:schemeClr val="accent5">
                    <a:lumMod val="75000"/>
                  </a:schemeClr>
                </a:solidFill>
              </a:rPr>
              <a:t>UJI HOMOGENITAS</a:t>
            </a:r>
            <a:endParaRPr lang="id-ID" sz="2400" dirty="0"/>
          </a:p>
        </p:txBody>
      </p:sp>
      <p:sp>
        <p:nvSpPr>
          <p:cNvPr id="82" name="Rectangle 81"/>
          <p:cNvSpPr/>
          <p:nvPr/>
        </p:nvSpPr>
        <p:spPr>
          <a:xfrm>
            <a:off x="10249847" y="12904198"/>
            <a:ext cx="46920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400" b="1" dirty="0">
                <a:solidFill>
                  <a:schemeClr val="accent5">
                    <a:lumMod val="75000"/>
                  </a:schemeClr>
                </a:solidFill>
              </a:rPr>
              <a:t>UJI DAYA LEKAT 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254614" y="12741577"/>
            <a:ext cx="4701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400" b="1" dirty="0">
                <a:solidFill>
                  <a:schemeClr val="accent5">
                    <a:lumMod val="75000"/>
                  </a:schemeClr>
                </a:solidFill>
              </a:rPr>
              <a:t>UJI POLA PENYEMPROTAN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6F34B352-1434-2C3E-3963-B56945A2D835}"/>
              </a:ext>
            </a:extLst>
          </p:cNvPr>
          <p:cNvSpPr txBox="1"/>
          <p:nvPr/>
        </p:nvSpPr>
        <p:spPr>
          <a:xfrm>
            <a:off x="10347938" y="18024892"/>
            <a:ext cx="46768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d-ID" sz="2400" b="1" dirty="0">
                <a:solidFill>
                  <a:schemeClr val="accent5">
                    <a:lumMod val="75000"/>
                  </a:schemeClr>
                </a:solidFill>
              </a:rPr>
              <a:t>UJI DAYA SEBAR</a:t>
            </a:r>
            <a:endParaRPr lang="id-ID" sz="2400" dirty="0"/>
          </a:p>
          <a:p>
            <a:pPr algn="just"/>
            <a:endParaRPr lang="id-ID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="" xmlns:a16="http://schemas.microsoft.com/office/drawing/2014/main" id="{D8791572-AA21-EC3F-D7A6-B2F4FD6B64E4}"/>
              </a:ext>
            </a:extLst>
          </p:cNvPr>
          <p:cNvSpPr/>
          <p:nvPr/>
        </p:nvSpPr>
        <p:spPr>
          <a:xfrm>
            <a:off x="5321428" y="16935603"/>
            <a:ext cx="4723072" cy="39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id-ID" sz="2400" b="1" dirty="0">
                <a:solidFill>
                  <a:schemeClr val="accent5">
                    <a:lumMod val="75000"/>
                  </a:schemeClr>
                </a:solidFill>
              </a:rPr>
              <a:t>UJI pH</a:t>
            </a:r>
            <a:endParaRPr lang="id-ID" sz="2400" dirty="0"/>
          </a:p>
        </p:txBody>
      </p:sp>
      <p:graphicFrame>
        <p:nvGraphicFramePr>
          <p:cNvPr id="50" name="Chart 49">
            <a:extLst>
              <a:ext uri="{FF2B5EF4-FFF2-40B4-BE49-F238E27FC236}">
                <a16:creationId xmlns="" xmlns:a16="http://schemas.microsoft.com/office/drawing/2014/main" id="{8174082C-1B44-3DD9-554B-2E3FFE2593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3610464"/>
              </p:ext>
            </p:extLst>
          </p:nvPr>
        </p:nvGraphicFramePr>
        <p:xfrm>
          <a:off x="379323" y="13362840"/>
          <a:ext cx="4473084" cy="3399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67" name="Chart 66">
            <a:extLst>
              <a:ext uri="{FF2B5EF4-FFF2-40B4-BE49-F238E27FC236}">
                <a16:creationId xmlns="" xmlns:a16="http://schemas.microsoft.com/office/drawing/2014/main" id="{D02D9D2C-9F7E-9575-3D79-0DB73E7210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1027240"/>
              </p:ext>
            </p:extLst>
          </p:nvPr>
        </p:nvGraphicFramePr>
        <p:xfrm>
          <a:off x="10012399" y="13623907"/>
          <a:ext cx="4692097" cy="33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69" name="Chart 68">
            <a:extLst>
              <a:ext uri="{FF2B5EF4-FFF2-40B4-BE49-F238E27FC236}">
                <a16:creationId xmlns="" xmlns:a16="http://schemas.microsoft.com/office/drawing/2014/main" id="{E2674580-E830-5F6B-677A-58D0D90373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9839999"/>
              </p:ext>
            </p:extLst>
          </p:nvPr>
        </p:nvGraphicFramePr>
        <p:xfrm>
          <a:off x="10249847" y="18588272"/>
          <a:ext cx="4421146" cy="3382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3609926E-6782-B747-A5AB-2703BB96EE90}"/>
              </a:ext>
            </a:extLst>
          </p:cNvPr>
          <p:cNvSpPr/>
          <p:nvPr/>
        </p:nvSpPr>
        <p:spPr>
          <a:xfrm>
            <a:off x="381000" y="12827652"/>
            <a:ext cx="46920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400" b="1" dirty="0">
                <a:solidFill>
                  <a:schemeClr val="accent5">
                    <a:lumMod val="75000"/>
                  </a:schemeClr>
                </a:solidFill>
              </a:rPr>
              <a:t>UJI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VISKOSITAS</a:t>
            </a:r>
            <a:r>
              <a:rPr lang="id-ID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="" xmlns:a16="http://schemas.microsoft.com/office/drawing/2014/main" id="{84AA57B4-A9D3-0146-A911-6B151C6CAA02}"/>
              </a:ext>
            </a:extLst>
          </p:cNvPr>
          <p:cNvSpPr/>
          <p:nvPr/>
        </p:nvSpPr>
        <p:spPr>
          <a:xfrm>
            <a:off x="476715" y="17799668"/>
            <a:ext cx="46920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400" b="1" dirty="0">
                <a:solidFill>
                  <a:schemeClr val="accent5">
                    <a:lumMod val="75000"/>
                  </a:schemeClr>
                </a:solidFill>
              </a:rPr>
              <a:t>UJI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ORGANOLEPTIS</a:t>
            </a:r>
            <a:r>
              <a:rPr lang="id-ID" sz="2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E878F985-BD1D-2265-76C3-1607002D1A9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09" y="19938451"/>
            <a:ext cx="4328580" cy="226530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7A82C174-3363-757F-842B-D95AF949D59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743" y="17339092"/>
            <a:ext cx="4421146" cy="189593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F0508116-5394-1CA7-37B5-3A20EF6D995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621" y="13278423"/>
            <a:ext cx="4785813" cy="338254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D1E11DCF-6212-01D7-FE47-766DDD6829D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52" y="18282944"/>
            <a:ext cx="4743495" cy="384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875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767</TotalTime>
  <Words>620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FORMULASI DAN EVALUASI SEDIAAN SPRAY GEL  EKSTRAK PELEPAH AREN (Arenga pinnata Merr.) SEBAGAI TERAPI LUKA TERBUKA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[Poster Title] Lorem ipsum dolor sit amet, consectetuer adipiscing elit maecenas porttitor congue massa fusce</dc:title>
  <dc:creator>YENNI</dc:creator>
  <cp:lastModifiedBy>Windows User</cp:lastModifiedBy>
  <cp:revision>115</cp:revision>
  <dcterms:created xsi:type="dcterms:W3CDTF">2013-12-03T00:45:00Z</dcterms:created>
  <dcterms:modified xsi:type="dcterms:W3CDTF">2022-07-04T11:55:23Z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1033-10.2.0.7635</vt:lpwstr>
  </property>
</Properties>
</file>